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78" r:id="rId3"/>
    <p:sldId id="279" r:id="rId4"/>
    <p:sldId id="284" r:id="rId5"/>
    <p:sldId id="281" r:id="rId6"/>
    <p:sldId id="282" r:id="rId7"/>
    <p:sldId id="283" r:id="rId8"/>
    <p:sldId id="285" r:id="rId9"/>
    <p:sldId id="286" r:id="rId10"/>
    <p:sldId id="287" r:id="rId11"/>
    <p:sldId id="260" r:id="rId12"/>
    <p:sldId id="267" r:id="rId13"/>
    <p:sldId id="272" r:id="rId14"/>
    <p:sldId id="257" r:id="rId15"/>
    <p:sldId id="269" r:id="rId16"/>
    <p:sldId id="275" r:id="rId17"/>
    <p:sldId id="276" r:id="rId18"/>
    <p:sldId id="273" r:id="rId19"/>
    <p:sldId id="274" r:id="rId20"/>
    <p:sldId id="298" r:id="rId21"/>
    <p:sldId id="300" r:id="rId22"/>
    <p:sldId id="299" r:id="rId23"/>
    <p:sldId id="289" r:id="rId24"/>
    <p:sldId id="290" r:id="rId25"/>
    <p:sldId id="296" r:id="rId26"/>
    <p:sldId id="258" r:id="rId27"/>
    <p:sldId id="259" r:id="rId28"/>
    <p:sldId id="294" r:id="rId29"/>
    <p:sldId id="295" r:id="rId30"/>
    <p:sldId id="297" r:id="rId31"/>
    <p:sldId id="293" r:id="rId32"/>
    <p:sldId id="262" r:id="rId33"/>
    <p:sldId id="263" r:id="rId34"/>
    <p:sldId id="264" r:id="rId35"/>
    <p:sldId id="261" r:id="rId36"/>
    <p:sldId id="268" r:id="rId37"/>
    <p:sldId id="291" r:id="rId38"/>
    <p:sldId id="292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37" autoAdjust="0"/>
  </p:normalViewPr>
  <p:slideViewPr>
    <p:cSldViewPr snapToGrid="0" snapToObjects="1">
      <p:cViewPr>
        <p:scale>
          <a:sx n="100" d="100"/>
          <a:sy n="100" d="100"/>
        </p:scale>
        <p:origin x="-134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16"/>
            <c:invertIfNegative val="0"/>
            <c:bubble3D val="0"/>
            <c:spPr>
              <a:ln w="57150" cmpd="sng"/>
            </c:spPr>
          </c:dPt>
          <c:cat>
            <c:strRef>
              <c:f>Sheet1!$A$28:$A$53</c:f>
              <c:strCache>
                <c:ptCount val="26"/>
                <c:pt idx="0">
                  <c:v>Other Countries</c:v>
                </c:pt>
                <c:pt idx="1">
                  <c:v>Japan</c:v>
                </c:pt>
                <c:pt idx="2">
                  <c:v>Norway</c:v>
                </c:pt>
                <c:pt idx="3">
                  <c:v>Austria</c:v>
                </c:pt>
                <c:pt idx="4">
                  <c:v>Slovak Republic</c:v>
                </c:pt>
                <c:pt idx="5">
                  <c:v>Canada</c:v>
                </c:pt>
                <c:pt idx="6">
                  <c:v>China</c:v>
                </c:pt>
                <c:pt idx="7">
                  <c:v>Brazil</c:v>
                </c:pt>
                <c:pt idx="8">
                  <c:v>Israel</c:v>
                </c:pt>
                <c:pt idx="9">
                  <c:v>Estonia</c:v>
                </c:pt>
                <c:pt idx="10">
                  <c:v>Slovenia</c:v>
                </c:pt>
                <c:pt idx="11">
                  <c:v>Switzerland</c:v>
                </c:pt>
                <c:pt idx="12">
                  <c:v>Spain</c:v>
                </c:pt>
                <c:pt idx="13">
                  <c:v>France</c:v>
                </c:pt>
                <c:pt idx="14">
                  <c:v>The Netherlands</c:v>
                </c:pt>
                <c:pt idx="15">
                  <c:v>Greece</c:v>
                </c:pt>
                <c:pt idx="16">
                  <c:v>Hungary</c:v>
                </c:pt>
                <c:pt idx="17">
                  <c:v>Russia</c:v>
                </c:pt>
                <c:pt idx="18">
                  <c:v>Poland</c:v>
                </c:pt>
                <c:pt idx="19">
                  <c:v>Czech Republic</c:v>
                </c:pt>
                <c:pt idx="20">
                  <c:v>Belgium</c:v>
                </c:pt>
                <c:pt idx="21">
                  <c:v>Germany</c:v>
                </c:pt>
                <c:pt idx="22">
                  <c:v>Sweden</c:v>
                </c:pt>
                <c:pt idx="23">
                  <c:v>Serbia</c:v>
                </c:pt>
                <c:pt idx="24">
                  <c:v>United Kingdom</c:v>
                </c:pt>
                <c:pt idx="25">
                  <c:v>Italy</c:v>
                </c:pt>
              </c:strCache>
            </c:strRef>
          </c:cat>
          <c:val>
            <c:numRef>
              <c:f>Sheet1!$B$28:$B$53</c:f>
              <c:numCache>
                <c:formatCode>General</c:formatCode>
                <c:ptCount val="26"/>
                <c:pt idx="0">
                  <c:v>12.0</c:v>
                </c:pt>
                <c:pt idx="1">
                  <c:v>5.0</c:v>
                </c:pt>
                <c:pt idx="2">
                  <c:v>8.0</c:v>
                </c:pt>
                <c:pt idx="3">
                  <c:v>9.0</c:v>
                </c:pt>
                <c:pt idx="4">
                  <c:v>9.0</c:v>
                </c:pt>
                <c:pt idx="5">
                  <c:v>12.0</c:v>
                </c:pt>
                <c:pt idx="6">
                  <c:v>12.0</c:v>
                </c:pt>
                <c:pt idx="7">
                  <c:v>15.0</c:v>
                </c:pt>
                <c:pt idx="8">
                  <c:v>16.0</c:v>
                </c:pt>
                <c:pt idx="9">
                  <c:v>19.0</c:v>
                </c:pt>
                <c:pt idx="10">
                  <c:v>28.0</c:v>
                </c:pt>
                <c:pt idx="11">
                  <c:v>32.0</c:v>
                </c:pt>
                <c:pt idx="12">
                  <c:v>36.0</c:v>
                </c:pt>
                <c:pt idx="13">
                  <c:v>47.0</c:v>
                </c:pt>
                <c:pt idx="14">
                  <c:v>54.0</c:v>
                </c:pt>
                <c:pt idx="15">
                  <c:v>59.0</c:v>
                </c:pt>
                <c:pt idx="16">
                  <c:v>56.0</c:v>
                </c:pt>
                <c:pt idx="17">
                  <c:v>70.0</c:v>
                </c:pt>
                <c:pt idx="18">
                  <c:v>70.0</c:v>
                </c:pt>
                <c:pt idx="19">
                  <c:v>74.0</c:v>
                </c:pt>
                <c:pt idx="20">
                  <c:v>82.0</c:v>
                </c:pt>
                <c:pt idx="21">
                  <c:v>103.0</c:v>
                </c:pt>
                <c:pt idx="22">
                  <c:v>194.0</c:v>
                </c:pt>
                <c:pt idx="23">
                  <c:v>221.0</c:v>
                </c:pt>
                <c:pt idx="24">
                  <c:v>346.0</c:v>
                </c:pt>
                <c:pt idx="25">
                  <c:v>506.0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5125304"/>
        <c:axId val="-2122795560"/>
      </c:barChart>
      <c:catAx>
        <c:axId val="-21251253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22795560"/>
        <c:crosses val="autoZero"/>
        <c:auto val="1"/>
        <c:lblAlgn val="ctr"/>
        <c:lblOffset val="100"/>
        <c:noMultiLvlLbl val="0"/>
      </c:catAx>
      <c:valAx>
        <c:axId val="-21227955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25125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755887353703429"/>
          <c:y val="0.0869835170603674"/>
          <c:w val="0.901350467983955"/>
          <c:h val="0.737673945758438"/>
        </c:manualLayout>
      </c:layout>
      <c:lineChart>
        <c:grouping val="standard"/>
        <c:varyColors val="0"/>
        <c:ser>
          <c:idx val="0"/>
          <c:order val="0"/>
          <c:tx>
            <c:strRef>
              <c:f>Cumulative!$B$1</c:f>
              <c:strCache>
                <c:ptCount val="1"/>
                <c:pt idx="0">
                  <c:v>total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Cumulative!$A$2:$A$97</c:f>
              <c:strCache>
                <c:ptCount val="89"/>
                <c:pt idx="0">
                  <c:v>2008 Feb</c:v>
                </c:pt>
                <c:pt idx="1">
                  <c:v>Mar</c:v>
                </c:pt>
                <c:pt idx="2">
                  <c:v>Apr</c:v>
                </c:pt>
                <c:pt idx="3">
                  <c:v>May </c:v>
                </c:pt>
                <c:pt idx="4">
                  <c:v>Jun </c:v>
                </c:pt>
                <c:pt idx="5">
                  <c:v>Jul</c:v>
                </c:pt>
                <c:pt idx="6">
                  <c:v>2008 Aug</c:v>
                </c:pt>
                <c:pt idx="7">
                  <c:v>Sep</c:v>
                </c:pt>
                <c:pt idx="8">
                  <c:v>Oct</c:v>
                </c:pt>
                <c:pt idx="9">
                  <c:v>Nov</c:v>
                </c:pt>
                <c:pt idx="10">
                  <c:v>Dec</c:v>
                </c:pt>
                <c:pt idx="11">
                  <c:v>2009 Jan</c:v>
                </c:pt>
                <c:pt idx="12">
                  <c:v>Mar</c:v>
                </c:pt>
                <c:pt idx="13">
                  <c:v>Apr</c:v>
                </c:pt>
                <c:pt idx="14">
                  <c:v>May</c:v>
                </c:pt>
                <c:pt idx="15">
                  <c:v>Jun</c:v>
                </c:pt>
                <c:pt idx="16">
                  <c:v>Jul</c:v>
                </c:pt>
                <c:pt idx="17">
                  <c:v>2009 Aug</c:v>
                </c:pt>
                <c:pt idx="18">
                  <c:v>Sep</c:v>
                </c:pt>
                <c:pt idx="19">
                  <c:v>Oct</c:v>
                </c:pt>
                <c:pt idx="20">
                  <c:v>Nov</c:v>
                </c:pt>
                <c:pt idx="21">
                  <c:v>Dec</c:v>
                </c:pt>
                <c:pt idx="22">
                  <c:v>2010 Jan</c:v>
                </c:pt>
                <c:pt idx="23">
                  <c:v>Mar</c:v>
                </c:pt>
                <c:pt idx="24">
                  <c:v>Apr</c:v>
                </c:pt>
                <c:pt idx="25">
                  <c:v>May</c:v>
                </c:pt>
                <c:pt idx="26">
                  <c:v>Jun</c:v>
                </c:pt>
                <c:pt idx="27">
                  <c:v>Jul</c:v>
                </c:pt>
                <c:pt idx="28">
                  <c:v>2010 Aug</c:v>
                </c:pt>
                <c:pt idx="29">
                  <c:v>Sep</c:v>
                </c:pt>
                <c:pt idx="30">
                  <c:v>Oct</c:v>
                </c:pt>
                <c:pt idx="31">
                  <c:v>Nov</c:v>
                </c:pt>
                <c:pt idx="32">
                  <c:v>Dec</c:v>
                </c:pt>
                <c:pt idx="33">
                  <c:v>2011 Jan</c:v>
                </c:pt>
                <c:pt idx="34">
                  <c:v>Mar</c:v>
                </c:pt>
                <c:pt idx="35">
                  <c:v>Apr</c:v>
                </c:pt>
                <c:pt idx="36">
                  <c:v>May</c:v>
                </c:pt>
                <c:pt idx="37">
                  <c:v>Jun</c:v>
                </c:pt>
                <c:pt idx="38">
                  <c:v>Jul</c:v>
                </c:pt>
                <c:pt idx="39">
                  <c:v>2011 Aug</c:v>
                </c:pt>
                <c:pt idx="40">
                  <c:v>Sep</c:v>
                </c:pt>
                <c:pt idx="41">
                  <c:v>Oct</c:v>
                </c:pt>
                <c:pt idx="42">
                  <c:v>Nov</c:v>
                </c:pt>
                <c:pt idx="43">
                  <c:v>Dec</c:v>
                </c:pt>
                <c:pt idx="44">
                  <c:v>2012 Jan</c:v>
                </c:pt>
                <c:pt idx="45">
                  <c:v>Mar</c:v>
                </c:pt>
                <c:pt idx="46">
                  <c:v>Apr</c:v>
                </c:pt>
                <c:pt idx="47">
                  <c:v>May</c:v>
                </c:pt>
                <c:pt idx="48">
                  <c:v>Jun</c:v>
                </c:pt>
                <c:pt idx="49">
                  <c:v>Jul</c:v>
                </c:pt>
                <c:pt idx="50">
                  <c:v>2012 Aug</c:v>
                </c:pt>
                <c:pt idx="51">
                  <c:v>Sep</c:v>
                </c:pt>
                <c:pt idx="52">
                  <c:v>Oct</c:v>
                </c:pt>
                <c:pt idx="53">
                  <c:v>Nov</c:v>
                </c:pt>
                <c:pt idx="54">
                  <c:v>Dec</c:v>
                </c:pt>
                <c:pt idx="55">
                  <c:v>2013 Jan</c:v>
                </c:pt>
                <c:pt idx="56">
                  <c:v>Mar</c:v>
                </c:pt>
                <c:pt idx="57">
                  <c:v>Apr</c:v>
                </c:pt>
                <c:pt idx="58">
                  <c:v>May</c:v>
                </c:pt>
                <c:pt idx="59">
                  <c:v>Jun</c:v>
                </c:pt>
                <c:pt idx="60">
                  <c:v>Jul </c:v>
                </c:pt>
                <c:pt idx="61">
                  <c:v>2013 Aug</c:v>
                </c:pt>
                <c:pt idx="62">
                  <c:v>Sep</c:v>
                </c:pt>
                <c:pt idx="63">
                  <c:v>Oct</c:v>
                </c:pt>
                <c:pt idx="64">
                  <c:v>Nov</c:v>
                </c:pt>
                <c:pt idx="65">
                  <c:v>Dec</c:v>
                </c:pt>
                <c:pt idx="66">
                  <c:v>2014 Jan</c:v>
                </c:pt>
                <c:pt idx="67">
                  <c:v>Mar</c:v>
                </c:pt>
                <c:pt idx="68">
                  <c:v>Apr</c:v>
                </c:pt>
                <c:pt idx="69">
                  <c:v>May</c:v>
                </c:pt>
                <c:pt idx="70">
                  <c:v>Jun</c:v>
                </c:pt>
                <c:pt idx="71">
                  <c:v>Jul</c:v>
                </c:pt>
                <c:pt idx="72">
                  <c:v>2014 Aug</c:v>
                </c:pt>
                <c:pt idx="73">
                  <c:v>Sep</c:v>
                </c:pt>
                <c:pt idx="74">
                  <c:v>Oct</c:v>
                </c:pt>
                <c:pt idx="75">
                  <c:v>Nov</c:v>
                </c:pt>
                <c:pt idx="76">
                  <c:v>Dec</c:v>
                </c:pt>
                <c:pt idx="77">
                  <c:v>2015 Jan</c:v>
                </c:pt>
                <c:pt idx="78">
                  <c:v>Mar</c:v>
                </c:pt>
                <c:pt idx="79">
                  <c:v>Apr</c:v>
                </c:pt>
                <c:pt idx="80">
                  <c:v>May</c:v>
                </c:pt>
                <c:pt idx="81">
                  <c:v>Jun</c:v>
                </c:pt>
                <c:pt idx="82">
                  <c:v>Jul</c:v>
                </c:pt>
                <c:pt idx="83">
                  <c:v>2015 Aug</c:v>
                </c:pt>
                <c:pt idx="84">
                  <c:v>Sep</c:v>
                </c:pt>
                <c:pt idx="85">
                  <c:v>Oct</c:v>
                </c:pt>
                <c:pt idx="86">
                  <c:v>Nov</c:v>
                </c:pt>
                <c:pt idx="87">
                  <c:v>Dec</c:v>
                </c:pt>
                <c:pt idx="88">
                  <c:v>2016 Jan</c:v>
                </c:pt>
              </c:strCache>
            </c:strRef>
          </c:cat>
          <c:val>
            <c:numRef>
              <c:f>Cumulative!$B$2:$B$98</c:f>
              <c:numCache>
                <c:formatCode>General</c:formatCode>
                <c:ptCount val="89"/>
                <c:pt idx="0">
                  <c:v>5.0</c:v>
                </c:pt>
                <c:pt idx="1">
                  <c:v>13.0</c:v>
                </c:pt>
                <c:pt idx="2">
                  <c:v>17.0</c:v>
                </c:pt>
                <c:pt idx="3">
                  <c:v>24.0</c:v>
                </c:pt>
                <c:pt idx="4">
                  <c:v>25.0</c:v>
                </c:pt>
                <c:pt idx="5">
                  <c:v>30.0</c:v>
                </c:pt>
                <c:pt idx="6">
                  <c:v>33.0</c:v>
                </c:pt>
                <c:pt idx="7">
                  <c:v>40.0</c:v>
                </c:pt>
                <c:pt idx="8">
                  <c:v>46.0</c:v>
                </c:pt>
                <c:pt idx="9">
                  <c:v>53.0</c:v>
                </c:pt>
                <c:pt idx="10">
                  <c:v>61.0</c:v>
                </c:pt>
                <c:pt idx="11">
                  <c:v>69.0</c:v>
                </c:pt>
                <c:pt idx="12">
                  <c:v>101.0</c:v>
                </c:pt>
                <c:pt idx="13">
                  <c:v>110.0</c:v>
                </c:pt>
                <c:pt idx="14">
                  <c:v>120.0</c:v>
                </c:pt>
                <c:pt idx="15">
                  <c:v>131.0</c:v>
                </c:pt>
                <c:pt idx="16">
                  <c:v>140.0</c:v>
                </c:pt>
                <c:pt idx="17">
                  <c:v>155.0</c:v>
                </c:pt>
                <c:pt idx="18">
                  <c:v>161.0</c:v>
                </c:pt>
                <c:pt idx="19">
                  <c:v>174.0</c:v>
                </c:pt>
                <c:pt idx="20">
                  <c:v>185.0</c:v>
                </c:pt>
                <c:pt idx="21">
                  <c:v>192.0</c:v>
                </c:pt>
                <c:pt idx="22">
                  <c:v>215.0</c:v>
                </c:pt>
                <c:pt idx="23">
                  <c:v>276.0</c:v>
                </c:pt>
                <c:pt idx="24">
                  <c:v>310.0</c:v>
                </c:pt>
                <c:pt idx="25">
                  <c:v>333.0</c:v>
                </c:pt>
                <c:pt idx="26">
                  <c:v>359.0</c:v>
                </c:pt>
                <c:pt idx="27">
                  <c:v>388.0</c:v>
                </c:pt>
                <c:pt idx="28">
                  <c:v>406.0</c:v>
                </c:pt>
                <c:pt idx="29">
                  <c:v>423.0</c:v>
                </c:pt>
                <c:pt idx="30">
                  <c:v>450.0</c:v>
                </c:pt>
                <c:pt idx="31">
                  <c:v>468.0</c:v>
                </c:pt>
                <c:pt idx="32">
                  <c:v>480.0</c:v>
                </c:pt>
                <c:pt idx="33">
                  <c:v>504.0</c:v>
                </c:pt>
                <c:pt idx="34">
                  <c:v>553.0</c:v>
                </c:pt>
                <c:pt idx="35">
                  <c:v>580.0</c:v>
                </c:pt>
                <c:pt idx="36">
                  <c:v>610.0</c:v>
                </c:pt>
                <c:pt idx="37">
                  <c:v>641.0</c:v>
                </c:pt>
                <c:pt idx="38">
                  <c:v>668.0</c:v>
                </c:pt>
                <c:pt idx="39">
                  <c:v>682.0</c:v>
                </c:pt>
                <c:pt idx="40">
                  <c:v>707.0</c:v>
                </c:pt>
                <c:pt idx="41">
                  <c:v>738.0</c:v>
                </c:pt>
                <c:pt idx="42">
                  <c:v>763.0</c:v>
                </c:pt>
                <c:pt idx="43">
                  <c:v>795.0</c:v>
                </c:pt>
                <c:pt idx="44">
                  <c:v>830.0</c:v>
                </c:pt>
                <c:pt idx="45">
                  <c:v>882.0</c:v>
                </c:pt>
                <c:pt idx="46">
                  <c:v>907.0</c:v>
                </c:pt>
                <c:pt idx="47">
                  <c:v>925.0</c:v>
                </c:pt>
                <c:pt idx="48">
                  <c:v>942.0</c:v>
                </c:pt>
                <c:pt idx="49">
                  <c:v>957.0</c:v>
                </c:pt>
                <c:pt idx="50">
                  <c:v>974.0</c:v>
                </c:pt>
                <c:pt idx="51">
                  <c:v>995.0</c:v>
                </c:pt>
                <c:pt idx="52">
                  <c:v>1021.0</c:v>
                </c:pt>
                <c:pt idx="53">
                  <c:v>1055.0</c:v>
                </c:pt>
                <c:pt idx="54">
                  <c:v>1076.0</c:v>
                </c:pt>
                <c:pt idx="55">
                  <c:v>1105.0</c:v>
                </c:pt>
                <c:pt idx="56">
                  <c:v>1168.0</c:v>
                </c:pt>
                <c:pt idx="57">
                  <c:v>1181.0</c:v>
                </c:pt>
                <c:pt idx="58">
                  <c:v>1198.0</c:v>
                </c:pt>
                <c:pt idx="59">
                  <c:v>1221.0</c:v>
                </c:pt>
                <c:pt idx="60">
                  <c:v>1232.0</c:v>
                </c:pt>
                <c:pt idx="61">
                  <c:v>1247.0</c:v>
                </c:pt>
                <c:pt idx="62">
                  <c:v>1264.0</c:v>
                </c:pt>
                <c:pt idx="63">
                  <c:v>1286.0</c:v>
                </c:pt>
                <c:pt idx="64">
                  <c:v>1311.0</c:v>
                </c:pt>
                <c:pt idx="65">
                  <c:v>1328.0</c:v>
                </c:pt>
                <c:pt idx="66">
                  <c:v>1346.0</c:v>
                </c:pt>
                <c:pt idx="67">
                  <c:v>1412.0</c:v>
                </c:pt>
                <c:pt idx="68">
                  <c:v>1447.0</c:v>
                </c:pt>
                <c:pt idx="69">
                  <c:v>1476.0</c:v>
                </c:pt>
                <c:pt idx="70">
                  <c:v>1501.0</c:v>
                </c:pt>
                <c:pt idx="71">
                  <c:v>1531.0</c:v>
                </c:pt>
                <c:pt idx="72">
                  <c:v>1555.0</c:v>
                </c:pt>
                <c:pt idx="73">
                  <c:v>1592.0</c:v>
                </c:pt>
                <c:pt idx="74">
                  <c:v>1631.0</c:v>
                </c:pt>
                <c:pt idx="75">
                  <c:v>1658.0</c:v>
                </c:pt>
                <c:pt idx="76">
                  <c:v>1675.0</c:v>
                </c:pt>
                <c:pt idx="77">
                  <c:v>1700.0</c:v>
                </c:pt>
                <c:pt idx="78">
                  <c:v>1771.0</c:v>
                </c:pt>
                <c:pt idx="79">
                  <c:v>1808.0</c:v>
                </c:pt>
                <c:pt idx="80">
                  <c:v>1842.0</c:v>
                </c:pt>
                <c:pt idx="81">
                  <c:v>1868.0</c:v>
                </c:pt>
                <c:pt idx="82">
                  <c:v>1889.0</c:v>
                </c:pt>
                <c:pt idx="83">
                  <c:v>1912.0</c:v>
                </c:pt>
                <c:pt idx="84">
                  <c:v>1940.0</c:v>
                </c:pt>
                <c:pt idx="85">
                  <c:v>1990.0</c:v>
                </c:pt>
                <c:pt idx="86">
                  <c:v>2023.0</c:v>
                </c:pt>
                <c:pt idx="87">
                  <c:v>2044.0</c:v>
                </c:pt>
                <c:pt idx="88">
                  <c:v>2068.0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7516760"/>
        <c:axId val="2044934392"/>
      </c:lineChart>
      <c:catAx>
        <c:axId val="2117516760"/>
        <c:scaling>
          <c:orientation val="minMax"/>
        </c:scaling>
        <c:delete val="0"/>
        <c:axPos val="b"/>
        <c:majorTickMark val="out"/>
        <c:minorTickMark val="none"/>
        <c:tickLblPos val="nextTo"/>
        <c:crossAx val="2044934392"/>
        <c:crosses val="autoZero"/>
        <c:auto val="1"/>
        <c:lblAlgn val="ctr"/>
        <c:lblOffset val="100"/>
        <c:noMultiLvlLbl val="0"/>
      </c:catAx>
      <c:valAx>
        <c:axId val="2044934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175167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F8EA1-8959-4544-A701-55CE6ADB2058}" type="datetimeFigureOut">
              <a:rPr lang="en-US" smtClean="0"/>
              <a:t>22/03/16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398A8-6DC0-0549-A577-9B1DD9F47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9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885985" y="8687390"/>
            <a:ext cx="2972016" cy="45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3" tIns="44137" rIns="88273" bIns="44137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r" eaLnBrk="1" hangingPunct="1"/>
            <a:fld id="{6F7B7750-44C4-D04F-9848-347837DAD3B7}" type="slidenum">
              <a:rPr lang="zh-CN" altLang="en-GB" sz="1200">
                <a:latin typeface="Times New Roman" charset="0"/>
              </a:rPr>
              <a:pPr algn="r" eaLnBrk="1" hangingPunct="1"/>
              <a:t>3</a:t>
            </a:fld>
            <a:endParaRPr lang="en-GB" altLang="zh-CN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EA85F-7C56-4D8B-A0AB-0384E393923A}" type="slidenum">
              <a:rPr lang="en-GB" smtClean="0">
                <a:solidFill>
                  <a:prstClr val="black"/>
                </a:solidFill>
              </a:rPr>
              <a:pPr/>
              <a:t>35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45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EA85F-7C56-4D8B-A0AB-0384E393923A}" type="slidenum">
              <a:rPr lang="en-GB" smtClean="0">
                <a:solidFill>
                  <a:prstClr val="black"/>
                </a:solidFill>
              </a:rPr>
              <a:pPr/>
              <a:t>36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4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A937-3642-6645-B161-3BDB5D9FC611}" type="datetimeFigureOut">
              <a:rPr lang="en-US" smtClean="0"/>
              <a:t>22/03/16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D087-8B0A-CA40-B937-86EC3E4BB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2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A937-3642-6645-B161-3BDB5D9FC611}" type="datetimeFigureOut">
              <a:rPr lang="en-US" smtClean="0"/>
              <a:t>22/03/16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D087-8B0A-CA40-B937-86EC3E4BB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4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A937-3642-6645-B161-3BDB5D9FC611}" type="datetimeFigureOut">
              <a:rPr lang="en-US" smtClean="0"/>
              <a:t>22/03/16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D087-8B0A-CA40-B937-86EC3E4BB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7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A937-3642-6645-B161-3BDB5D9FC611}" type="datetimeFigureOut">
              <a:rPr lang="en-US" smtClean="0"/>
              <a:t>22/03/16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D087-8B0A-CA40-B937-86EC3E4BB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3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A937-3642-6645-B161-3BDB5D9FC611}" type="datetimeFigureOut">
              <a:rPr lang="en-US" smtClean="0"/>
              <a:t>22/03/16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D087-8B0A-CA40-B937-86EC3E4BB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A937-3642-6645-B161-3BDB5D9FC611}" type="datetimeFigureOut">
              <a:rPr lang="en-US" smtClean="0"/>
              <a:t>22/03/16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D087-8B0A-CA40-B937-86EC3E4BB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2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A937-3642-6645-B161-3BDB5D9FC611}" type="datetimeFigureOut">
              <a:rPr lang="en-US" smtClean="0"/>
              <a:t>22/03/16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D087-8B0A-CA40-B937-86EC3E4BB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1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A937-3642-6645-B161-3BDB5D9FC611}" type="datetimeFigureOut">
              <a:rPr lang="en-US" smtClean="0"/>
              <a:t>22/03/16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D087-8B0A-CA40-B937-86EC3E4BB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2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A937-3642-6645-B161-3BDB5D9FC611}" type="datetimeFigureOut">
              <a:rPr lang="en-US" smtClean="0"/>
              <a:t>22/03/16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D087-8B0A-CA40-B937-86EC3E4BB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6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A937-3642-6645-B161-3BDB5D9FC611}" type="datetimeFigureOut">
              <a:rPr lang="en-US" smtClean="0"/>
              <a:t>22/03/16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D087-8B0A-CA40-B937-86EC3E4BB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3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A937-3642-6645-B161-3BDB5D9FC611}" type="datetimeFigureOut">
              <a:rPr lang="en-US" smtClean="0"/>
              <a:t>22/03/16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D087-8B0A-CA40-B937-86EC3E4BB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0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AA937-3642-6645-B161-3BDB5D9FC611}" type="datetimeFigureOut">
              <a:rPr lang="en-US" smtClean="0"/>
              <a:t>22/03/16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7D087-8B0A-CA40-B937-86EC3E4BB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4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javascript:newshowcontent('inactive','838103-fig1');" TargetMode="External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ACST-2</a:t>
            </a:r>
            <a:br>
              <a:rPr lang="en-US" dirty="0" smtClean="0"/>
            </a:br>
            <a:r>
              <a:rPr lang="en-US" dirty="0" smtClean="0"/>
              <a:t>Carotid Stenting </a:t>
            </a:r>
            <a:r>
              <a:rPr lang="en-US" dirty="0" err="1" smtClean="0"/>
              <a:t>vs</a:t>
            </a:r>
            <a:r>
              <a:rPr lang="en-US" dirty="0" smtClean="0"/>
              <a:t> Surgery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sz="3600" i="1" dirty="0" smtClean="0"/>
              <a:t>time to embrace the new technology?</a:t>
            </a:r>
            <a:endParaRPr lang="en-US" sz="3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627539"/>
            <a:ext cx="7224903" cy="190408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Alison Halliday</a:t>
            </a:r>
          </a:p>
          <a:p>
            <a:r>
              <a:rPr lang="en-US" dirty="0" smtClean="0"/>
              <a:t>Professor of Vascular Surgery, University of Oxford</a:t>
            </a:r>
          </a:p>
          <a:p>
            <a:r>
              <a:rPr lang="en-US" dirty="0" smtClean="0"/>
              <a:t>Essex Stroke Research Day, </a:t>
            </a:r>
            <a:r>
              <a:rPr lang="en-US" dirty="0" err="1" smtClean="0"/>
              <a:t>Southend</a:t>
            </a:r>
            <a:endParaRPr lang="en-US" dirty="0" smtClean="0"/>
          </a:p>
          <a:p>
            <a:r>
              <a:rPr lang="en-US" dirty="0" smtClean="0"/>
              <a:t>22</a:t>
            </a:r>
            <a:r>
              <a:rPr lang="en-US" baseline="30000" dirty="0" smtClean="0"/>
              <a:t>nd</a:t>
            </a:r>
            <a:r>
              <a:rPr lang="en-US" dirty="0" smtClean="0"/>
              <a:t> 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371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007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3106"/>
            <a:ext cx="2689225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004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1193106"/>
            <a:ext cx="2687637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776238" y="115888"/>
            <a:ext cx="773821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200" b="1" dirty="0"/>
              <a:t>Techniques, devices, experience have all </a:t>
            </a:r>
            <a:endParaRPr lang="en-GB" sz="3200" b="1" dirty="0" smtClean="0"/>
          </a:p>
          <a:p>
            <a:pPr algn="ctr"/>
            <a:r>
              <a:rPr lang="en-GB" sz="3200" b="1" dirty="0"/>
              <a:t>c</a:t>
            </a:r>
            <a:r>
              <a:rPr lang="en-GB" sz="3200" b="1" dirty="0" smtClean="0"/>
              <a:t>hanged since </a:t>
            </a:r>
            <a:r>
              <a:rPr lang="en-GB" sz="3200" b="1" dirty="0"/>
              <a:t>the </a:t>
            </a:r>
            <a:r>
              <a:rPr lang="en-GB" sz="3200" b="1" dirty="0" smtClean="0"/>
              <a:t>early symptomatic trials…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0" t="6978" r="16858" b="51920"/>
          <a:stretch>
            <a:fillRect/>
          </a:stretch>
        </p:blipFill>
        <p:spPr bwMode="auto">
          <a:xfrm>
            <a:off x="5041900" y="1347788"/>
            <a:ext cx="4102100" cy="3440112"/>
          </a:xfrm>
          <a:prstGeom prst="rect">
            <a:avLst/>
          </a:prstGeom>
          <a:noFill/>
          <a:ln w="38100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57750" y="4791785"/>
            <a:ext cx="4318000" cy="1034129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sz="2400" b="1" dirty="0" smtClean="0">
                <a:latin typeface="Calibri" charset="0"/>
              </a:rPr>
              <a:t>Open </a:t>
            </a:r>
            <a:r>
              <a:rPr lang="en-GB" sz="2400" b="1" dirty="0" err="1">
                <a:latin typeface="Calibri" charset="0"/>
              </a:rPr>
              <a:t>vs</a:t>
            </a:r>
            <a:r>
              <a:rPr lang="en-GB" sz="2400" b="1" dirty="0">
                <a:latin typeface="Calibri" charset="0"/>
              </a:rPr>
              <a:t> closed-cell stent design</a:t>
            </a:r>
          </a:p>
          <a:p>
            <a:pPr algn="ctr">
              <a:lnSpc>
                <a:spcPct val="130000"/>
              </a:lnSpc>
            </a:pPr>
            <a:r>
              <a:rPr lang="en-GB" sz="2400" b="1" dirty="0">
                <a:latin typeface="Calibri" charset="0"/>
              </a:rPr>
              <a:t>Closed–cell safer?</a:t>
            </a:r>
          </a:p>
        </p:txBody>
      </p:sp>
      <p:sp>
        <p:nvSpPr>
          <p:cNvPr id="3" name="Rectangle 2"/>
          <p:cNvSpPr/>
          <p:nvPr/>
        </p:nvSpPr>
        <p:spPr>
          <a:xfrm>
            <a:off x="47626" y="5836335"/>
            <a:ext cx="9175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Now </a:t>
            </a:r>
            <a:r>
              <a:rPr lang="en-GB" sz="3200" b="1" dirty="0" smtClean="0"/>
              <a:t>– have FLOW</a:t>
            </a:r>
            <a:r>
              <a:rPr lang="en-GB" sz="3200" b="1" dirty="0"/>
              <a:t>-reversal </a:t>
            </a:r>
            <a:r>
              <a:rPr lang="en-GB" sz="3200" b="1" dirty="0" smtClean="0"/>
              <a:t>systems, </a:t>
            </a:r>
            <a:r>
              <a:rPr lang="en-GB" sz="3200" b="1" dirty="0"/>
              <a:t>direct </a:t>
            </a:r>
            <a:r>
              <a:rPr lang="en-GB" sz="3200" b="1" dirty="0" smtClean="0"/>
              <a:t>puncture, membrane </a:t>
            </a:r>
            <a:r>
              <a:rPr lang="en-GB" sz="3200" b="1" dirty="0" err="1" smtClean="0"/>
              <a:t>stents..reduces</a:t>
            </a:r>
            <a:r>
              <a:rPr lang="en-GB" sz="3200" b="1" dirty="0" smtClean="0"/>
              <a:t> risk of distal </a:t>
            </a:r>
            <a:r>
              <a:rPr lang="en-GB" sz="3200" b="1" dirty="0" err="1" smtClean="0"/>
              <a:t>embolisation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46504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and closed-cell stents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930400"/>
            <a:ext cx="90297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09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5430" r="-15430"/>
          <a:stretch>
            <a:fillRect/>
          </a:stretch>
        </p:blipFill>
        <p:spPr>
          <a:xfrm>
            <a:off x="-1043591" y="138323"/>
            <a:ext cx="10926278" cy="6576637"/>
          </a:xfrm>
        </p:spPr>
      </p:pic>
    </p:spTree>
    <p:extLst>
      <p:ext uri="{BB962C8B-B14F-4D97-AF65-F5344CB8AC3E}">
        <p14:creationId xmlns:p14="http://schemas.microsoft.com/office/powerpoint/2010/main" val="1682181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663700"/>
            <a:ext cx="4584700" cy="330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897" y="5397500"/>
            <a:ext cx="9144000" cy="317500"/>
          </a:xfrm>
          <a:prstGeom prst="rect">
            <a:avLst/>
          </a:prstGeom>
        </p:spPr>
        <p:txBody>
          <a:bodyPr/>
          <a:lstStyle/>
          <a:p>
            <a:r>
              <a:rPr lang="en-US" b="1" i="0" baseline="0" dirty="0" smtClean="0">
                <a:latin typeface="Arial"/>
              </a:rPr>
              <a:t>Correlation of</a:t>
            </a:r>
            <a:r>
              <a:rPr lang="en-US" b="1" i="0" dirty="0" smtClean="0">
                <a:latin typeface="Arial"/>
              </a:rPr>
              <a:t> </a:t>
            </a:r>
            <a:r>
              <a:rPr lang="en-US" b="1" i="0" baseline="0" dirty="0" smtClean="0">
                <a:latin typeface="Arial"/>
              </a:rPr>
              <a:t>free </a:t>
            </a:r>
            <a:r>
              <a:rPr lang="en-US" b="1" i="0" baseline="0" dirty="0">
                <a:latin typeface="Arial"/>
              </a:rPr>
              <a:t>cell area </a:t>
            </a:r>
            <a:r>
              <a:rPr lang="en-US" b="1" dirty="0" smtClean="0">
                <a:latin typeface="Arial"/>
              </a:rPr>
              <a:t>with</a:t>
            </a:r>
            <a:r>
              <a:rPr lang="en-US" b="1" i="0" baseline="0" dirty="0" smtClean="0">
                <a:latin typeface="Arial"/>
              </a:rPr>
              <a:t> </a:t>
            </a:r>
            <a:r>
              <a:rPr lang="en-US" b="1" i="0" baseline="0" dirty="0">
                <a:latin typeface="Arial"/>
              </a:rPr>
              <a:t>total </a:t>
            </a:r>
            <a:r>
              <a:rPr lang="en-US" b="1" i="0" baseline="0" dirty="0" smtClean="0">
                <a:latin typeface="Arial"/>
              </a:rPr>
              <a:t>MRI lesion area</a:t>
            </a:r>
            <a:r>
              <a:rPr lang="en-US" b="1" i="0" dirty="0" smtClean="0">
                <a:latin typeface="Arial"/>
              </a:rPr>
              <a:t> (L) or lesion numbers (R)</a:t>
            </a:r>
            <a:endParaRPr lang="en-US" b="1" i="0" baseline="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99" y="6430424"/>
            <a:ext cx="8983136" cy="254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smtClean="0">
                <a:latin typeface="Arial"/>
              </a:rPr>
              <a:t>I.Q. </a:t>
            </a:r>
            <a:r>
              <a:rPr lang="en-US" sz="1200" dirty="0" err="1" smtClean="0">
                <a:latin typeface="Arial"/>
              </a:rPr>
              <a:t>Grunwald</a:t>
            </a:r>
            <a:r>
              <a:rPr lang="en-US" sz="1200" dirty="0" smtClean="0">
                <a:latin typeface="Arial"/>
              </a:rPr>
              <a:t>,  W. Reith,  K. Karp,  P. </a:t>
            </a:r>
            <a:r>
              <a:rPr lang="en-US" sz="1200" dirty="0" err="1" smtClean="0">
                <a:latin typeface="Arial"/>
              </a:rPr>
              <a:t>Papanagiotou</a:t>
            </a:r>
            <a:r>
              <a:rPr lang="en-US" sz="1200" dirty="0" smtClean="0">
                <a:latin typeface="Arial"/>
              </a:rPr>
              <a:t>,  H. Sievert,  S. Walter et al  </a:t>
            </a:r>
            <a:r>
              <a:rPr lang="en-US" sz="1200" dirty="0" err="1" smtClean="0">
                <a:latin typeface="Arial"/>
              </a:rPr>
              <a:t>Eur</a:t>
            </a:r>
            <a:r>
              <a:rPr lang="en-US" sz="1200" dirty="0" smtClean="0">
                <a:latin typeface="Arial"/>
              </a:rPr>
              <a:t> Jour </a:t>
            </a:r>
            <a:r>
              <a:rPr lang="en-US" sz="1200" dirty="0" err="1" smtClean="0">
                <a:latin typeface="Arial"/>
              </a:rPr>
              <a:t>Vasc</a:t>
            </a:r>
            <a:r>
              <a:rPr lang="en-US" sz="1200" dirty="0" smtClean="0">
                <a:latin typeface="Arial"/>
              </a:rPr>
              <a:t> </a:t>
            </a:r>
            <a:r>
              <a:rPr lang="en-US" sz="1200" dirty="0" err="1" smtClean="0">
                <a:latin typeface="Arial"/>
              </a:rPr>
              <a:t>Endovasc</a:t>
            </a:r>
            <a:r>
              <a:rPr lang="en-US" sz="1200" dirty="0" smtClean="0">
                <a:latin typeface="Arial"/>
              </a:rPr>
              <a:t> Surgery</a:t>
            </a:r>
            <a:r>
              <a:rPr lang="en-US" sz="1200" dirty="0">
                <a:latin typeface="Arial"/>
              </a:rPr>
              <a:t> </a:t>
            </a:r>
            <a:r>
              <a:rPr lang="en-US" sz="1200" dirty="0" smtClean="0">
                <a:latin typeface="Arial"/>
              </a:rPr>
              <a:t>2012;43:10–14</a:t>
            </a:r>
            <a:endParaRPr lang="en-US" sz="1200" dirty="0"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00" y="1612900"/>
            <a:ext cx="4368800" cy="3302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i="0" baseline="0" dirty="0" smtClean="0">
                <a:latin typeface="Arial"/>
              </a:rPr>
              <a:t>Comparison of Stent Free Cell Area and Cerebral Lesions after Unprotected Carotid Artery Stent Placement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919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Boston </a:t>
            </a:r>
            <a:r>
              <a:rPr lang="en-US" dirty="0" err="1" smtClean="0"/>
              <a:t>Wallstent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(closed-cell)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3774" r="-23774"/>
          <a:stretch>
            <a:fillRect/>
          </a:stretch>
        </p:blipFill>
        <p:spPr>
          <a:xfrm>
            <a:off x="457200" y="1597004"/>
            <a:ext cx="8229600" cy="4805809"/>
          </a:xfrm>
        </p:spPr>
      </p:pic>
    </p:spTree>
    <p:extLst>
      <p:ext uri="{BB962C8B-B14F-4D97-AF65-F5344CB8AC3E}">
        <p14:creationId xmlns:p14="http://schemas.microsoft.com/office/powerpoint/2010/main" val="205830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Cristallo</a:t>
            </a:r>
            <a:r>
              <a:rPr lang="en-US" dirty="0" smtClean="0"/>
              <a:t> </a:t>
            </a:r>
            <a:r>
              <a:rPr lang="en-US" dirty="0" err="1" smtClean="0"/>
              <a:t>Ideale</a:t>
            </a:r>
            <a:r>
              <a:rPr lang="en-US" dirty="0" smtClean="0"/>
              <a:t> (Hybrid)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11147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135090"/>
                </a:solidFill>
                <a:latin typeface="ArialMT"/>
              </a:rPr>
              <a:t>Open Cell Stent with Closed Cell Design</a:t>
            </a:r>
          </a:p>
          <a:p>
            <a:pPr marL="0" indent="0">
              <a:buNone/>
            </a:pPr>
            <a:endParaRPr lang="en-US" sz="2000" dirty="0">
              <a:solidFill>
                <a:srgbClr val="535353"/>
              </a:solidFill>
              <a:latin typeface="ArialMT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535353"/>
                </a:solidFill>
                <a:latin typeface="ArialMT"/>
              </a:rPr>
              <a:t>Proximal and distal sections – open cell, enhanced flexibility</a:t>
            </a:r>
          </a:p>
          <a:p>
            <a:pPr marL="0" indent="0">
              <a:buNone/>
            </a:pPr>
            <a:endParaRPr lang="en-US" sz="2000" dirty="0">
              <a:solidFill>
                <a:srgbClr val="535353"/>
              </a:solidFill>
              <a:latin typeface="ArialMT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535353"/>
                </a:solidFill>
                <a:latin typeface="ArialMT"/>
              </a:rPr>
              <a:t>C</a:t>
            </a:r>
            <a:r>
              <a:rPr lang="en-US" sz="2000" dirty="0">
                <a:solidFill>
                  <a:srgbClr val="535353"/>
                </a:solidFill>
                <a:latin typeface="ArialMT"/>
              </a:rPr>
              <a:t>entral closed cell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535353"/>
                </a:solidFill>
                <a:latin typeface="ArialMT"/>
              </a:rPr>
              <a:t>section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677" y="2197083"/>
            <a:ext cx="4343400" cy="4191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3200400" y="4165600"/>
            <a:ext cx="2082800" cy="1693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34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0"/>
            <a:ext cx="547647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900" y="3073400"/>
            <a:ext cx="16055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Membrane</a:t>
            </a:r>
          </a:p>
          <a:p>
            <a:r>
              <a:rPr lang="en-US" sz="2400" b="1" dirty="0" smtClean="0"/>
              <a:t>Stent</a:t>
            </a:r>
          </a:p>
          <a:p>
            <a:endParaRPr lang="en-US" sz="2400" b="1" dirty="0"/>
          </a:p>
          <a:p>
            <a:r>
              <a:rPr lang="en-US" sz="2400" b="1" dirty="0" err="1" smtClean="0"/>
              <a:t>Roadsaver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62584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673100"/>
            <a:ext cx="90551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72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10446E"/>
              </a:solidFill>
              <a:latin typeface="ArialMT"/>
              <a:hlinkClick r:id="rId2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000"/>
            <a:ext cx="9144000" cy="55836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88011" y="2031989"/>
            <a:ext cx="20479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MoMa</a:t>
            </a:r>
            <a:endParaRPr lang="en-US" sz="2000" b="1" dirty="0" smtClean="0"/>
          </a:p>
          <a:p>
            <a:r>
              <a:rPr lang="en-US" sz="2000" b="1" dirty="0" smtClean="0"/>
              <a:t>Flow-reversal</a:t>
            </a:r>
          </a:p>
          <a:p>
            <a:r>
              <a:rPr lang="en-US" sz="2000" b="1" dirty="0"/>
              <a:t>p</a:t>
            </a:r>
            <a:r>
              <a:rPr lang="en-US" sz="2000" b="1" dirty="0" smtClean="0"/>
              <a:t>rotection device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25317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320787"/>
            <a:ext cx="8547100" cy="5537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530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Roadsaver</a:t>
            </a:r>
            <a:r>
              <a:rPr lang="en-US" dirty="0" smtClean="0"/>
              <a:t>/Silk Road – avoids aortic arch, controlled flow reversal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6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8201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zh-CN" sz="3200" dirty="0">
                <a:latin typeface="+mj-lt"/>
              </a:rPr>
              <a:t>Asymptomatic carotid artery stenosis: narrowing that has </a:t>
            </a:r>
            <a:r>
              <a:rPr lang="en-GB" altLang="zh-CN" sz="3200" u="sng" dirty="0">
                <a:latin typeface="+mj-lt"/>
              </a:rPr>
              <a:t>not yet</a:t>
            </a:r>
            <a:r>
              <a:rPr lang="en-GB" altLang="zh-CN" sz="3200" dirty="0">
                <a:latin typeface="+mj-lt"/>
              </a:rPr>
              <a:t> caused a </a:t>
            </a:r>
            <a:r>
              <a:rPr lang="en-GB" altLang="zh-CN" sz="3200" dirty="0" smtClean="0">
                <a:latin typeface="+mj-lt"/>
              </a:rPr>
              <a:t>stroke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zh-CN" sz="3200" dirty="0" smtClean="0">
                <a:latin typeface="+mj-lt"/>
              </a:rPr>
              <a:t>Might intervention prevent stroke?</a:t>
            </a:r>
            <a:endParaRPr lang="en-US" altLang="zh-CN" sz="3200" dirty="0">
              <a:latin typeface="+mj-lt"/>
            </a:endParaRPr>
          </a:p>
        </p:txBody>
      </p:sp>
      <p:pic>
        <p:nvPicPr>
          <p:cNvPr id="276484" name="Picture 4" descr="sten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185737"/>
            <a:ext cx="3876675" cy="453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31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CREST Trial - Symptomatic and Asymptomatic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84974" b="-84974"/>
          <a:stretch>
            <a:fillRect/>
          </a:stretch>
        </p:blipFill>
        <p:spPr>
          <a:xfrm>
            <a:off x="457200" y="2578100"/>
            <a:ext cx="82296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7000"/>
            <a:ext cx="9144000" cy="2456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300" y="6096000"/>
            <a:ext cx="30607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26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4363"/>
            <a:ext cx="9144000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6400"/>
            <a:ext cx="9144000" cy="1870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4000" b="1" dirty="0" smtClean="0">
                <a:solidFill>
                  <a:srgbClr val="000000"/>
                </a:solidFill>
                <a:latin typeface="Calibri" charset="0"/>
                <a:cs typeface="+mj-cs"/>
              </a:rPr>
              <a:t/>
            </a:r>
            <a:br>
              <a:rPr lang="en-GB" sz="4000" b="1" dirty="0" smtClean="0">
                <a:solidFill>
                  <a:srgbClr val="000000"/>
                </a:solidFill>
                <a:latin typeface="Calibri" charset="0"/>
                <a:cs typeface="+mj-cs"/>
              </a:rPr>
            </a:br>
            <a:r>
              <a:rPr lang="en-GB" sz="4000" b="1" dirty="0" smtClean="0">
                <a:solidFill>
                  <a:srgbClr val="000000"/>
                </a:solidFill>
                <a:latin typeface="Calibri" charset="0"/>
                <a:cs typeface="+mj-cs"/>
              </a:rPr>
              <a:t>ICSS </a:t>
            </a:r>
            <a:r>
              <a:rPr lang="en-GB" sz="4000" b="1" dirty="0" smtClean="0">
                <a:latin typeface="Calibri" charset="0"/>
                <a:cs typeface="+mj-cs"/>
              </a:rPr>
              <a:t>4 year follow up</a:t>
            </a:r>
            <a:br>
              <a:rPr lang="en-GB" sz="4000" b="1" dirty="0" smtClean="0">
                <a:latin typeface="Calibri" charset="0"/>
                <a:cs typeface="+mj-cs"/>
              </a:rPr>
            </a:br>
            <a:r>
              <a:rPr lang="en-GB" sz="4000" b="1" dirty="0" smtClean="0">
                <a:latin typeface="Calibri" charset="0"/>
                <a:cs typeface="+mj-cs"/>
              </a:rPr>
              <a:t>(</a:t>
            </a:r>
            <a:r>
              <a:rPr lang="en-GB" sz="3600" b="1" i="1" dirty="0" smtClean="0">
                <a:solidFill>
                  <a:srgbClr val="000000"/>
                </a:solidFill>
                <a:latin typeface="Calibri" charset="0"/>
                <a:cs typeface="+mj-cs"/>
              </a:rPr>
              <a:t>Lancet, Oct 2014)</a:t>
            </a:r>
            <a:r>
              <a:rPr lang="en-GB" sz="3600" i="1" dirty="0" smtClean="0">
                <a:latin typeface="Calibri" charset="0"/>
                <a:cs typeface="+mj-cs"/>
              </a:rPr>
              <a:t/>
            </a:r>
            <a:br>
              <a:rPr lang="en-GB" sz="3600" i="1" dirty="0" smtClean="0">
                <a:latin typeface="Calibri" charset="0"/>
                <a:cs typeface="+mj-cs"/>
              </a:rPr>
            </a:br>
            <a:r>
              <a:rPr lang="en-GB" sz="4000" b="1" dirty="0" smtClean="0">
                <a:latin typeface="Calibri" charset="0"/>
                <a:cs typeface="+mj-cs"/>
              </a:rPr>
              <a:t/>
            </a:r>
            <a:br>
              <a:rPr lang="en-GB" sz="4000" b="1" dirty="0" smtClean="0">
                <a:latin typeface="Calibri" charset="0"/>
                <a:cs typeface="+mj-cs"/>
              </a:rPr>
            </a:br>
            <a:endParaRPr lang="en-US" sz="1800" b="1" dirty="0">
              <a:solidFill>
                <a:srgbClr val="000000"/>
              </a:solidFill>
              <a:latin typeface="Calibri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580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ICSS Trial – symptomatic patients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81816" b="-81816"/>
          <a:stretch>
            <a:fillRect/>
          </a:stretch>
        </p:blipFill>
        <p:spPr>
          <a:xfrm>
            <a:off x="457200" y="165100"/>
            <a:ext cx="8229600" cy="45259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4152900"/>
            <a:ext cx="8369300" cy="1141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900" y="5753100"/>
            <a:ext cx="31623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2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457200" y="260350"/>
            <a:ext cx="814493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zh-CN" sz="3200" b="1" dirty="0">
                <a:latin typeface="+mj-lt"/>
              </a:rPr>
              <a:t>Treatment for asymptomatic carotid artery stenosis: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zh-CN" sz="3200" b="1" dirty="0">
                <a:latin typeface="+mj-lt"/>
              </a:rPr>
              <a:t>surgery or stenting</a:t>
            </a:r>
            <a:r>
              <a:rPr lang="en-GB" altLang="zh-CN" sz="3200" b="1" dirty="0" smtClean="0">
                <a:latin typeface="+mj-lt"/>
              </a:rPr>
              <a:t>?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zh-CN" sz="3200" b="1" dirty="0" smtClean="0">
                <a:latin typeface="+mj-lt"/>
              </a:rPr>
              <a:t>Randomise patients considered to be at high future stroke risk, suitable for both procedures</a:t>
            </a:r>
            <a:endParaRPr lang="en-US" altLang="zh-CN" sz="3200" b="1" dirty="0">
              <a:latin typeface="+mj-lt"/>
            </a:endParaRPr>
          </a:p>
        </p:txBody>
      </p:sp>
      <p:pic>
        <p:nvPicPr>
          <p:cNvPr id="276484" name="Picture 4" descr="sten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9" y="3725333"/>
            <a:ext cx="2836862" cy="2800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3" descr="ACST_2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3" y="-26988"/>
            <a:ext cx="10096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4" descr="acst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71551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bupa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165850"/>
            <a:ext cx="14398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 descr="HTAsponsoredlogow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" t="9474" r="3969" b="14105"/>
          <a:stretch>
            <a:fillRect/>
          </a:stretch>
        </p:blipFill>
        <p:spPr bwMode="auto">
          <a:xfrm>
            <a:off x="179388" y="6165850"/>
            <a:ext cx="14398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20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15900"/>
            <a:ext cx="7239000" cy="6426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0420" y="450368"/>
            <a:ext cx="34682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ACST-2 </a:t>
            </a:r>
          </a:p>
          <a:p>
            <a:r>
              <a:rPr lang="en-US" sz="2800" b="1" dirty="0" smtClean="0"/>
              <a:t>A very European Trial</a:t>
            </a:r>
          </a:p>
          <a:p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60851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792788"/>
              </p:ext>
            </p:extLst>
          </p:nvPr>
        </p:nvGraphicFramePr>
        <p:xfrm>
          <a:off x="-14560" y="1124744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640" y="303039"/>
            <a:ext cx="66806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Recruitment by Country – March 2016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660409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 </a:t>
            </a:r>
            <a:r>
              <a:rPr lang="en-US" dirty="0" err="1" smtClean="0"/>
              <a:t>Centres</a:t>
            </a:r>
            <a:r>
              <a:rPr lang="en-US" dirty="0" smtClean="0"/>
              <a:t> in ACST-2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9373" r="-49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196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2663"/>
            <a:ext cx="3709151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2015  Recruitment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14/62 </a:t>
            </a:r>
            <a:r>
              <a:rPr lang="en-US" sz="2800" dirty="0" err="1" smtClean="0"/>
              <a:t>randomising</a:t>
            </a:r>
            <a:r>
              <a:rPr lang="en-US" sz="2800" dirty="0" smtClean="0"/>
              <a:t> </a:t>
            </a:r>
            <a:r>
              <a:rPr lang="en-US" sz="2800" dirty="0" err="1" smtClean="0"/>
              <a:t>centres</a:t>
            </a:r>
            <a:r>
              <a:rPr lang="en-US" sz="2800" dirty="0" smtClean="0"/>
              <a:t> from UK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6770" r="-56770"/>
          <a:stretch>
            <a:fillRect/>
          </a:stretch>
        </p:blipFill>
        <p:spPr>
          <a:xfrm>
            <a:off x="1706399" y="287213"/>
            <a:ext cx="9098593" cy="6390024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3143348" y="2162854"/>
            <a:ext cx="9429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43348" y="3495804"/>
            <a:ext cx="9555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43348" y="4173850"/>
            <a:ext cx="993257" cy="13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43348" y="4388617"/>
            <a:ext cx="9932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43348" y="4865456"/>
            <a:ext cx="993257" cy="13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143348" y="5231131"/>
            <a:ext cx="9932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143348" y="6237117"/>
            <a:ext cx="9932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339303" y="2828334"/>
            <a:ext cx="804697" cy="13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339303" y="3207587"/>
            <a:ext cx="8046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339303" y="3683422"/>
            <a:ext cx="804697" cy="13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339303" y="6209959"/>
            <a:ext cx="779550" cy="13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5705" y="4918902"/>
            <a:ext cx="27705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Overall, 17% ACST-2 patients are from UK</a:t>
            </a:r>
            <a:endParaRPr lang="en-US" sz="28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143348" y="2855492"/>
            <a:ext cx="9429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143348" y="3029531"/>
            <a:ext cx="942965" cy="13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143348" y="1835926"/>
            <a:ext cx="9555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020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Southend</a:t>
            </a:r>
            <a:r>
              <a:rPr lang="en-US" dirty="0" smtClean="0"/>
              <a:t> and ACST-2</a:t>
            </a:r>
            <a:br>
              <a:rPr lang="en-US" dirty="0" smtClean="0"/>
            </a:br>
            <a:r>
              <a:rPr lang="en-US" sz="3600" dirty="0" smtClean="0"/>
              <a:t>(UK total 346 patients)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Freeman Hospital, Newcastle 73</a:t>
            </a:r>
          </a:p>
          <a:p>
            <a:r>
              <a:rPr lang="en-US" dirty="0" smtClean="0"/>
              <a:t>Bishop Auckland 47</a:t>
            </a:r>
          </a:p>
          <a:p>
            <a:r>
              <a:rPr lang="en-US" dirty="0" smtClean="0"/>
              <a:t>Kent and Canterbury 35</a:t>
            </a:r>
          </a:p>
          <a:p>
            <a:r>
              <a:rPr lang="en-US" dirty="0" smtClean="0"/>
              <a:t>Nottingham 26</a:t>
            </a:r>
          </a:p>
          <a:p>
            <a:r>
              <a:rPr lang="en-US" dirty="0" err="1" smtClean="0"/>
              <a:t>Wythenshawe</a:t>
            </a:r>
            <a:r>
              <a:rPr lang="en-US" dirty="0" smtClean="0"/>
              <a:t>, Manchester 26</a:t>
            </a:r>
          </a:p>
          <a:p>
            <a:r>
              <a:rPr lang="en-US" dirty="0" smtClean="0"/>
              <a:t>Sunderland 18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Southend</a:t>
            </a:r>
            <a:r>
              <a:rPr lang="en-US" b="1" dirty="0">
                <a:solidFill>
                  <a:srgbClr val="FF0000"/>
                </a:solidFill>
              </a:rPr>
              <a:t> 15 patients</a:t>
            </a:r>
          </a:p>
          <a:p>
            <a:r>
              <a:rPr lang="en-US" dirty="0" smtClean="0"/>
              <a:t>Oxford 15</a:t>
            </a:r>
          </a:p>
          <a:p>
            <a:r>
              <a:rPr lang="en-US" dirty="0" smtClean="0"/>
              <a:t>Royal Victoria, Newcastle 14</a:t>
            </a:r>
          </a:p>
          <a:p>
            <a:r>
              <a:rPr lang="en-US" dirty="0" smtClean="0"/>
              <a:t>Sheffield 13</a:t>
            </a:r>
          </a:p>
          <a:p>
            <a:r>
              <a:rPr lang="en-US" dirty="0" smtClean="0"/>
              <a:t>Liverpool 13</a:t>
            </a:r>
          </a:p>
          <a:p>
            <a:r>
              <a:rPr lang="en-US" dirty="0" smtClean="0"/>
              <a:t>Hull 11</a:t>
            </a:r>
          </a:p>
          <a:p>
            <a:r>
              <a:rPr lang="en-US" dirty="0" smtClean="0"/>
              <a:t>James Cook</a:t>
            </a:r>
          </a:p>
          <a:p>
            <a:r>
              <a:rPr lang="en-US" dirty="0" smtClean="0"/>
              <a:t>St Mary’s</a:t>
            </a:r>
          </a:p>
          <a:p>
            <a:r>
              <a:rPr lang="en-US" dirty="0" smtClean="0"/>
              <a:t>North Durham</a:t>
            </a:r>
          </a:p>
          <a:p>
            <a:r>
              <a:rPr lang="en-US" dirty="0" err="1" smtClean="0"/>
              <a:t>Luton</a:t>
            </a:r>
            <a:r>
              <a:rPr lang="en-US" dirty="0" smtClean="0"/>
              <a:t> &amp; </a:t>
            </a:r>
            <a:r>
              <a:rPr lang="en-US" dirty="0" err="1" smtClean="0"/>
              <a:t>Dunstable</a:t>
            </a:r>
            <a:endParaRPr lang="en-US" dirty="0" smtClean="0"/>
          </a:p>
          <a:p>
            <a:r>
              <a:rPr lang="en-US" dirty="0" smtClean="0"/>
              <a:t>Manchester Royal</a:t>
            </a:r>
          </a:p>
          <a:p>
            <a:r>
              <a:rPr lang="en-US" dirty="0" err="1" smtClean="0"/>
              <a:t>Cumbria</a:t>
            </a:r>
            <a:endParaRPr lang="en-US" dirty="0" smtClean="0"/>
          </a:p>
          <a:p>
            <a:r>
              <a:rPr lang="en-US" dirty="0" smtClean="0"/>
              <a:t>Cheltenham</a:t>
            </a:r>
          </a:p>
          <a:p>
            <a:r>
              <a:rPr lang="en-US" dirty="0" err="1" smtClean="0"/>
              <a:t>Swindon</a:t>
            </a:r>
            <a:endParaRPr lang="en-US" dirty="0" smtClean="0"/>
          </a:p>
          <a:p>
            <a:r>
              <a:rPr lang="en-US" dirty="0" smtClean="0"/>
              <a:t>Plymouth</a:t>
            </a:r>
          </a:p>
          <a:p>
            <a:r>
              <a:rPr lang="en-US" dirty="0" smtClean="0"/>
              <a:t>Preston</a:t>
            </a:r>
          </a:p>
          <a:p>
            <a:r>
              <a:rPr lang="en-US" dirty="0" smtClean="0"/>
              <a:t>Royal London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2755900" y="4191000"/>
            <a:ext cx="485648" cy="2565400"/>
          </a:xfrm>
          <a:prstGeom prst="rightBrac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40200" y="5232400"/>
            <a:ext cx="1873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&lt;10 patients 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79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373911"/>
              </p:ext>
            </p:extLst>
          </p:nvPr>
        </p:nvGraphicFramePr>
        <p:xfrm>
          <a:off x="0" y="1409874"/>
          <a:ext cx="9144000" cy="5448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33265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/>
              <a:t>ACST-2 </a:t>
            </a:r>
            <a:br>
              <a:rPr lang="en-US" sz="3200" b="1" i="1" dirty="0"/>
            </a:br>
            <a:r>
              <a:rPr lang="en-US" sz="3200" b="1" i="1" dirty="0"/>
              <a:t>Surgery </a:t>
            </a:r>
            <a:r>
              <a:rPr lang="en-US" sz="3200" b="1" i="1" dirty="0" err="1"/>
              <a:t>vs</a:t>
            </a:r>
            <a:r>
              <a:rPr lang="en-US" sz="3200" b="1" i="1" dirty="0"/>
              <a:t> Stenting</a:t>
            </a:r>
            <a:r>
              <a:rPr lang="en-US" sz="3200" b="1" dirty="0"/>
              <a:t> - </a:t>
            </a:r>
            <a:r>
              <a:rPr lang="en-US" sz="3200" b="1" i="1" dirty="0"/>
              <a:t>Target 3600 patients</a:t>
            </a:r>
            <a:endParaRPr lang="en-GB" sz="3200" b="1" dirty="0"/>
          </a:p>
        </p:txBody>
      </p:sp>
      <p:sp>
        <p:nvSpPr>
          <p:cNvPr id="4" name="32-Point Star 3"/>
          <p:cNvSpPr/>
          <p:nvPr/>
        </p:nvSpPr>
        <p:spPr>
          <a:xfrm>
            <a:off x="3199395" y="1624170"/>
            <a:ext cx="2481739" cy="2022056"/>
          </a:xfrm>
          <a:prstGeom prst="star32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3600" b="1" smtClean="0">
                <a:solidFill>
                  <a:prstClr val="black"/>
                </a:solidFill>
              </a:rPr>
              <a:t>2125</a:t>
            </a:r>
            <a:endParaRPr lang="en-US" sz="3600" b="1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en-US" sz="3600" b="1" dirty="0" smtClean="0">
                <a:solidFill>
                  <a:prstClr val="black"/>
                </a:solidFill>
              </a:rPr>
              <a:t>today</a:t>
            </a:r>
          </a:p>
          <a:p>
            <a:pPr algn="ctr" defTabSz="457200"/>
            <a:endParaRPr lang="en-US" sz="16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36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760" y="1196975"/>
            <a:ext cx="8487040" cy="5661025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endParaRPr lang="en-US" altLang="zh-CN" b="1" dirty="0">
              <a:latin typeface="Arial" charset="0"/>
              <a:ea typeface="宋体" charset="0"/>
              <a:cs typeface="宋体" charset="0"/>
            </a:endParaRPr>
          </a:p>
          <a:p>
            <a:pPr algn="ctr" eaLnBrk="1" hangingPunct="1">
              <a:buFontTx/>
              <a:buNone/>
            </a:pPr>
            <a:r>
              <a:rPr lang="en-US" altLang="zh-CN" b="1" dirty="0" smtClean="0">
                <a:latin typeface="Arial" charset="0"/>
                <a:ea typeface="宋体" charset="0"/>
                <a:cs typeface="宋体" charset="0"/>
              </a:rPr>
              <a:t>3120 patients, severe stenosis eligible for CEA</a:t>
            </a:r>
          </a:p>
          <a:p>
            <a:pPr algn="ctr" eaLnBrk="1" hangingPunct="1">
              <a:buFontTx/>
              <a:buNone/>
            </a:pPr>
            <a:r>
              <a:rPr lang="en-US" altLang="zh-CN" b="1" dirty="0" smtClean="0">
                <a:latin typeface="Arial" charset="0"/>
                <a:ea typeface="宋体" charset="0"/>
                <a:cs typeface="宋体" charset="0"/>
              </a:rPr>
              <a:t>randomized to:</a:t>
            </a:r>
            <a:endParaRPr lang="en-US" altLang="zh-CN" b="1" dirty="0">
              <a:latin typeface="Arial" charset="0"/>
              <a:ea typeface="宋体" charset="0"/>
              <a:cs typeface="宋体" charset="0"/>
            </a:endParaRPr>
          </a:p>
          <a:p>
            <a:pPr algn="ctr" eaLnBrk="1" hangingPunct="1">
              <a:buFontTx/>
              <a:buNone/>
            </a:pPr>
            <a:endParaRPr lang="en-US" altLang="zh-CN" b="1" dirty="0">
              <a:latin typeface="Arial" charset="0"/>
              <a:ea typeface="宋体" charset="0"/>
              <a:cs typeface="宋体" charset="0"/>
            </a:endParaRPr>
          </a:p>
          <a:p>
            <a:pPr algn="ctr" eaLnBrk="1" hangingPunct="1">
              <a:buFontTx/>
              <a:buNone/>
            </a:pPr>
            <a:r>
              <a:rPr lang="en-US" altLang="zh-CN" b="1" dirty="0">
                <a:latin typeface="Arial" charset="0"/>
                <a:ea typeface="宋体" charset="0"/>
                <a:cs typeface="宋体" charset="0"/>
              </a:rPr>
              <a:t>Immediate CEA  </a:t>
            </a:r>
            <a:endParaRPr lang="en-US" altLang="zh-CN" b="1" dirty="0" smtClean="0">
              <a:latin typeface="Arial" charset="0"/>
              <a:ea typeface="宋体" charset="0"/>
              <a:cs typeface="宋体" charset="0"/>
            </a:endParaRPr>
          </a:p>
          <a:p>
            <a:pPr algn="ctr" eaLnBrk="1" hangingPunct="1">
              <a:buFontTx/>
              <a:buNone/>
            </a:pPr>
            <a:endParaRPr lang="en-US" altLang="zh-CN" b="1" u="sng" dirty="0" smtClean="0">
              <a:latin typeface="Arial" charset="0"/>
              <a:ea typeface="宋体" charset="0"/>
              <a:cs typeface="宋体" charset="0"/>
            </a:endParaRPr>
          </a:p>
          <a:p>
            <a:pPr algn="ctr" eaLnBrk="1" hangingPunct="1">
              <a:buFontTx/>
              <a:buNone/>
            </a:pPr>
            <a:r>
              <a:rPr lang="en-US" altLang="zh-CN" b="1" u="sng" dirty="0" err="1" smtClean="0">
                <a:latin typeface="Arial" charset="0"/>
                <a:ea typeface="宋体" charset="0"/>
                <a:cs typeface="宋体" charset="0"/>
              </a:rPr>
              <a:t>vs</a:t>
            </a:r>
            <a:r>
              <a:rPr lang="en-US" altLang="zh-CN" b="1" dirty="0" smtClean="0">
                <a:latin typeface="Arial" charset="0"/>
                <a:ea typeface="宋体" charset="0"/>
                <a:cs typeface="宋体" charset="0"/>
              </a:rPr>
              <a:t>  </a:t>
            </a:r>
          </a:p>
          <a:p>
            <a:pPr algn="ctr" eaLnBrk="1" hangingPunct="1">
              <a:buFontTx/>
              <a:buNone/>
            </a:pPr>
            <a:endParaRPr lang="en-US" altLang="zh-CN" b="1" dirty="0" smtClean="0">
              <a:latin typeface="Arial" charset="0"/>
              <a:ea typeface="宋体" charset="0"/>
              <a:cs typeface="宋体" charset="0"/>
            </a:endParaRPr>
          </a:p>
          <a:p>
            <a:pPr algn="ctr" eaLnBrk="1" hangingPunct="1">
              <a:buFontTx/>
              <a:buNone/>
            </a:pPr>
            <a:r>
              <a:rPr lang="en-US" altLang="zh-CN" b="1" dirty="0" smtClean="0">
                <a:latin typeface="Arial" charset="0"/>
                <a:ea typeface="宋体" charset="0"/>
                <a:cs typeface="宋体" charset="0"/>
              </a:rPr>
              <a:t>‘control’</a:t>
            </a:r>
            <a:endParaRPr lang="en-US" altLang="zh-CN" b="1" dirty="0">
              <a:latin typeface="Arial" charset="0"/>
              <a:ea typeface="宋体" charset="0"/>
              <a:cs typeface="宋体" charset="0"/>
            </a:endParaRPr>
          </a:p>
          <a:p>
            <a:pPr algn="ctr" eaLnBrk="1" hangingPunct="1">
              <a:buFontTx/>
              <a:buNone/>
            </a:pPr>
            <a:r>
              <a:rPr lang="en-US" altLang="zh-CN" b="1" dirty="0">
                <a:latin typeface="Arial" charset="0"/>
                <a:ea typeface="宋体" charset="0"/>
                <a:cs typeface="宋体" charset="0"/>
              </a:rPr>
              <a:t>(no CEA unless symptoms occur)</a:t>
            </a:r>
          </a:p>
          <a:p>
            <a:pPr algn="ctr" eaLnBrk="1" hangingPunct="1">
              <a:buFontTx/>
              <a:buNone/>
            </a:pPr>
            <a:r>
              <a:rPr lang="en-US" altLang="zh-CN" b="1" dirty="0">
                <a:latin typeface="Arial" charset="0"/>
                <a:ea typeface="宋体" charset="0"/>
                <a:cs typeface="宋体" charset="0"/>
              </a:rPr>
              <a:t>     </a:t>
            </a:r>
          </a:p>
        </p:txBody>
      </p:sp>
      <p:pic>
        <p:nvPicPr>
          <p:cNvPr id="7171" name="Picture 2" descr="jpeglogo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7191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7788" y="908050"/>
            <a:ext cx="720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zh-CN" sz="1500" b="1"/>
              <a:t>ACST-1</a:t>
            </a:r>
          </a:p>
        </p:txBody>
      </p:sp>
    </p:spTree>
    <p:extLst>
      <p:ext uri="{BB962C8B-B14F-4D97-AF65-F5344CB8AC3E}">
        <p14:creationId xmlns:p14="http://schemas.microsoft.com/office/powerpoint/2010/main" val="209643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351756"/>
              </p:ext>
            </p:extLst>
          </p:nvPr>
        </p:nvGraphicFramePr>
        <p:xfrm>
          <a:off x="1043608" y="1988841"/>
          <a:ext cx="7128792" cy="3168351"/>
        </p:xfrm>
        <a:graphic>
          <a:graphicData uri="http://schemas.openxmlformats.org/drawingml/2006/table">
            <a:tbl>
              <a:tblPr firstRow="1" firstCol="1" bandRow="1"/>
              <a:tblGrid>
                <a:gridCol w="5866148"/>
                <a:gridCol w="1262644"/>
              </a:tblGrid>
              <a:tr h="10561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              Forms returned </a:t>
                      </a:r>
                      <a:r>
                        <a:rPr lang="en-GB" sz="1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2013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130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2014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81%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130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2015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95%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1130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87624" y="620688"/>
            <a:ext cx="6904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ACST-2 Completeness of Follow Up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5214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ACST-2 Collaborators’ meeting        Belgrade, 20-21</a:t>
            </a:r>
            <a:r>
              <a:rPr lang="en-US" baseline="30000" dirty="0" smtClean="0"/>
              <a:t>st</a:t>
            </a:r>
            <a:r>
              <a:rPr lang="en-US" dirty="0"/>
              <a:t> </a:t>
            </a:r>
            <a:r>
              <a:rPr lang="en-US" dirty="0" smtClean="0"/>
              <a:t>April 2016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500"/>
            <a:ext cx="9144000" cy="39712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8100" y="6083300"/>
            <a:ext cx="92040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Work hard and complete recruitment by December 2019!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3768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05" y="-744"/>
            <a:ext cx="8904928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ACST-2:CEA </a:t>
            </a:r>
            <a:r>
              <a:rPr lang="en-US" b="1" dirty="0" err="1" smtClean="0"/>
              <a:t>vs</a:t>
            </a:r>
            <a:r>
              <a:rPr lang="en-US" b="1" dirty="0" smtClean="0"/>
              <a:t> CAS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79" y="1219840"/>
            <a:ext cx="9021595" cy="56239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smtClean="0"/>
              <a:t>Sex, Age, Co-morbidities: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Men 												70%</a:t>
            </a:r>
          </a:p>
          <a:p>
            <a:pPr marL="0" indent="0">
              <a:buNone/>
            </a:pPr>
            <a:r>
              <a:rPr lang="en-US" dirty="0" smtClean="0"/>
              <a:t>Mean age										</a:t>
            </a:r>
            <a:r>
              <a:rPr lang="en-US" b="1" dirty="0" smtClean="0">
                <a:solidFill>
                  <a:srgbClr val="FF0000"/>
                </a:solidFill>
              </a:rPr>
              <a:t>69 years</a:t>
            </a:r>
          </a:p>
          <a:p>
            <a:pPr marL="0" indent="0">
              <a:buNone/>
            </a:pPr>
            <a:r>
              <a:rPr lang="en-US" dirty="0" err="1" smtClean="0"/>
              <a:t>Ischaemic</a:t>
            </a:r>
            <a:r>
              <a:rPr lang="en-US" dirty="0" smtClean="0"/>
              <a:t> heart disease 					36%</a:t>
            </a:r>
          </a:p>
          <a:p>
            <a:pPr marL="0" indent="0">
              <a:buNone/>
            </a:pPr>
            <a:r>
              <a:rPr lang="en-US" dirty="0" smtClean="0"/>
              <a:t>Diabetic 										</a:t>
            </a:r>
            <a:r>
              <a:rPr lang="en-US" b="1" dirty="0" smtClean="0">
                <a:solidFill>
                  <a:srgbClr val="FF0000"/>
                </a:solidFill>
              </a:rPr>
              <a:t>30%</a:t>
            </a:r>
          </a:p>
          <a:p>
            <a:pPr marL="0" indent="0">
              <a:buNone/>
            </a:pPr>
            <a:r>
              <a:rPr lang="en-US" dirty="0" smtClean="0"/>
              <a:t>Renal impairment 							  6%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92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05" y="39438"/>
            <a:ext cx="8874327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ACST-2: CEA </a:t>
            </a:r>
            <a:r>
              <a:rPr lang="en-US" b="1" dirty="0" err="1" smtClean="0"/>
              <a:t>vs</a:t>
            </a:r>
            <a:r>
              <a:rPr lang="en-US" b="1" dirty="0" smtClean="0"/>
              <a:t> CAS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82438"/>
            <a:ext cx="9406601" cy="56755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 smtClean="0"/>
              <a:t>Stroke risk factors:</a:t>
            </a:r>
          </a:p>
          <a:p>
            <a:pPr marL="0" indent="0">
              <a:buNone/>
            </a:pPr>
            <a:r>
              <a:rPr lang="en-US" dirty="0" smtClean="0"/>
              <a:t>Atrial Fibrillation 								6%</a:t>
            </a:r>
          </a:p>
          <a:p>
            <a:pPr marL="0" indent="0">
              <a:buNone/>
            </a:pPr>
            <a:r>
              <a:rPr lang="en-US" dirty="0" smtClean="0"/>
              <a:t>Age &gt;75 </a:t>
            </a:r>
            <a:r>
              <a:rPr lang="en-US" dirty="0" err="1" smtClean="0"/>
              <a:t>yrs</a:t>
            </a:r>
            <a:r>
              <a:rPr lang="en-US" dirty="0" smtClean="0"/>
              <a:t>          								</a:t>
            </a:r>
            <a:r>
              <a:rPr lang="en-US" b="1" dirty="0" smtClean="0">
                <a:solidFill>
                  <a:srgbClr val="FF0000"/>
                </a:solidFill>
              </a:rPr>
              <a:t>25.5%</a:t>
            </a:r>
          </a:p>
          <a:p>
            <a:pPr marL="0" indent="0">
              <a:buNone/>
            </a:pPr>
            <a:r>
              <a:rPr lang="en-US" dirty="0" smtClean="0"/>
              <a:t>Previous stroke symptoms or infarct 	</a:t>
            </a:r>
            <a:r>
              <a:rPr lang="en-US" b="1" dirty="0" smtClean="0">
                <a:solidFill>
                  <a:srgbClr val="FF0000"/>
                </a:solidFill>
              </a:rPr>
              <a:t>43%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Medical Treatments at entry: </a:t>
            </a:r>
          </a:p>
          <a:p>
            <a:pPr marL="0" indent="0">
              <a:buNone/>
            </a:pPr>
            <a:r>
              <a:rPr lang="en-US" dirty="0" smtClean="0"/>
              <a:t>BP drugs               								84% </a:t>
            </a:r>
          </a:p>
          <a:p>
            <a:pPr marL="0" indent="0">
              <a:buNone/>
            </a:pPr>
            <a:r>
              <a:rPr lang="en-US" dirty="0" smtClean="0"/>
              <a:t>Lipid-lowering     								80%</a:t>
            </a:r>
          </a:p>
          <a:p>
            <a:pPr marL="0" indent="0">
              <a:buNone/>
            </a:pPr>
            <a:r>
              <a:rPr lang="en-US" dirty="0" smtClean="0"/>
              <a:t>Anti-thrombotic 								85.5%</a:t>
            </a:r>
          </a:p>
          <a:p>
            <a:pPr marL="457200" indent="-457200">
              <a:spcBef>
                <a:spcPct val="50000"/>
              </a:spcBef>
            </a:pPr>
            <a:r>
              <a:rPr lang="en-GB" altLang="zh-CN" dirty="0" smtClean="0">
                <a:latin typeface="Calibri" pitchFamily="34" charset="0"/>
                <a:cs typeface="宋体"/>
              </a:rPr>
              <a:t>direct </a:t>
            </a:r>
            <a:r>
              <a:rPr lang="en-GB" altLang="zh-CN" dirty="0">
                <a:latin typeface="Calibri" pitchFamily="34" charset="0"/>
                <a:cs typeface="宋体"/>
              </a:rPr>
              <a:t>patient feedback every year                              </a:t>
            </a:r>
            <a:r>
              <a:rPr lang="en-GB" altLang="zh-CN" dirty="0" smtClean="0">
                <a:latin typeface="Calibri" pitchFamily="34" charset="0"/>
                <a:cs typeface="宋体"/>
              </a:rPr>
              <a:t>                                   </a:t>
            </a:r>
            <a:r>
              <a:rPr lang="en-US" altLang="zh-CN" dirty="0" smtClean="0">
                <a:latin typeface="Calibri" pitchFamily="34" charset="0"/>
                <a:cs typeface="宋体"/>
              </a:rPr>
              <a:t>(</a:t>
            </a:r>
            <a:r>
              <a:rPr lang="en-GB" altLang="zh-CN" dirty="0" smtClean="0">
                <a:latin typeface="Calibri" pitchFamily="34" charset="0"/>
                <a:cs typeface="宋体"/>
              </a:rPr>
              <a:t>drug </a:t>
            </a:r>
            <a:r>
              <a:rPr lang="en-GB" altLang="zh-CN" dirty="0">
                <a:latin typeface="Calibri" pitchFamily="34" charset="0"/>
                <a:cs typeface="宋体"/>
              </a:rPr>
              <a:t>names and </a:t>
            </a:r>
            <a:r>
              <a:rPr lang="en-GB" altLang="zh-CN" dirty="0" smtClean="0">
                <a:latin typeface="Calibri" pitchFamily="34" charset="0"/>
                <a:cs typeface="宋体"/>
              </a:rPr>
              <a:t>doses)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484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Drug therapy at 2015 follow up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600200"/>
            <a:ext cx="88900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Antithrombotic 										</a:t>
            </a:r>
            <a:r>
              <a:rPr lang="en-US" sz="3000" b="1" dirty="0" smtClean="0"/>
              <a:t>96</a:t>
            </a:r>
            <a:r>
              <a:rPr lang="en-US" sz="3000" b="1" dirty="0"/>
              <a:t>%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aspirin, </a:t>
            </a:r>
            <a:r>
              <a:rPr lang="en-US" sz="3000" dirty="0" err="1" smtClean="0">
                <a:solidFill>
                  <a:schemeClr val="bg1">
                    <a:lumMod val="65000"/>
                  </a:schemeClr>
                </a:solidFill>
              </a:rPr>
              <a:t>asasantin</a:t>
            </a:r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3000" dirty="0" err="1" smtClean="0">
                <a:solidFill>
                  <a:schemeClr val="bg1">
                    <a:lumMod val="65000"/>
                  </a:schemeClr>
                </a:solidFill>
              </a:rPr>
              <a:t>clopidogrel</a:t>
            </a:r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endParaRPr lang="en-US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single/dual </a:t>
            </a:r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APT, warfarin, NOAC) </a:t>
            </a:r>
            <a:r>
              <a:rPr lang="en-US" sz="3000" dirty="0" smtClean="0"/>
              <a:t>				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dirty="0" smtClean="0"/>
              <a:t>BP Medications 				</a:t>
            </a:r>
            <a:r>
              <a:rPr lang="en-US" sz="3000" dirty="0" smtClean="0"/>
              <a:t>						</a:t>
            </a:r>
            <a:r>
              <a:rPr lang="en-US" sz="3000" b="1" dirty="0" smtClean="0"/>
              <a:t>84%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A6A6A6"/>
                </a:solidFill>
              </a:rPr>
              <a:t>(Named drugs and doses) </a:t>
            </a:r>
            <a:endParaRPr lang="en-US" sz="3000" b="1" dirty="0">
              <a:solidFill>
                <a:srgbClr val="A6A6A6"/>
              </a:solidFill>
            </a:endParaRPr>
          </a:p>
          <a:p>
            <a:pPr marL="0" indent="0">
              <a:buNone/>
            </a:pPr>
            <a:r>
              <a:rPr lang="en-US" sz="3000" dirty="0" smtClean="0"/>
              <a:t>Lipid</a:t>
            </a:r>
            <a:r>
              <a:rPr lang="en-US" sz="3000" dirty="0" smtClean="0"/>
              <a:t>-lowering 			</a:t>
            </a:r>
            <a:r>
              <a:rPr lang="en-US" sz="3000" dirty="0" smtClean="0"/>
              <a:t>							</a:t>
            </a:r>
            <a:r>
              <a:rPr lang="en-US" sz="3000" b="1" dirty="0" smtClean="0"/>
              <a:t>85%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A6A6A6"/>
                </a:solidFill>
              </a:rPr>
              <a:t>(named drugs and doses</a:t>
            </a:r>
            <a:r>
              <a:rPr lang="en-US" sz="3000" dirty="0">
                <a:solidFill>
                  <a:srgbClr val="A6A6A6"/>
                </a:solidFill>
              </a:rPr>
              <a:t>) </a:t>
            </a:r>
            <a:endParaRPr lang="en-US" sz="3000" b="1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06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111090"/>
              </p:ext>
            </p:extLst>
          </p:nvPr>
        </p:nvGraphicFramePr>
        <p:xfrm>
          <a:off x="63962" y="-114930"/>
          <a:ext cx="9096972" cy="72720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0127"/>
                <a:gridCol w="3027778"/>
                <a:gridCol w="2269067"/>
              </a:tblGrid>
              <a:tr h="4143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800" b="1" u="sng" strike="noStrike" dirty="0" smtClean="0">
                          <a:effectLst/>
                        </a:rPr>
                        <a:t> ACST-2 Stents  </a:t>
                      </a:r>
                      <a:endParaRPr lang="en-GB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4" marR="4654" marT="465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800" b="1" u="sng" strike="noStrike" dirty="0" smtClean="0">
                          <a:effectLst/>
                        </a:rPr>
                        <a:t>Cerebral Protection</a:t>
                      </a:r>
                      <a:endParaRPr lang="en-GB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sng" strike="noStrike" dirty="0" smtClean="0">
                        <a:effectLst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u="sng" strike="noStrike" dirty="0" smtClean="0">
                          <a:effectLst/>
                        </a:rPr>
                        <a:t>Devices </a:t>
                      </a:r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(87%)</a:t>
                      </a:r>
                      <a:endParaRPr lang="en-GB" sz="2800" b="1" i="0" u="sng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ctr"/>
                      <a:endParaRPr lang="en-GB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</a:tr>
              <a:tr h="5445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400" u="none" strike="noStrike" dirty="0" smtClean="0">
                          <a:effectLst/>
                        </a:rPr>
                        <a:t>     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Wallstent</a:t>
                      </a:r>
                      <a:r>
                        <a:rPr lang="en-GB" sz="24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2400" u="none" strike="noStrike" dirty="0" smtClean="0">
                          <a:effectLst/>
                        </a:rPr>
                        <a:t>                            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4" marR="4654" marT="465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400" u="none" strike="noStrike" dirty="0" err="1" smtClean="0">
                          <a:effectLst/>
                        </a:rPr>
                        <a:t>Emboshield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400" u="none" strike="noStrike" dirty="0">
                          <a:effectLst/>
                        </a:rPr>
                        <a:t>Filter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</a:tr>
              <a:tr h="703819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     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Cristallo</a:t>
                      </a:r>
                      <a:r>
                        <a:rPr lang="en-GB" sz="2400" u="none" strike="noStrike" dirty="0" smtClean="0">
                          <a:effectLst/>
                        </a:rPr>
                        <a:t>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Ideale</a:t>
                      </a:r>
                      <a:r>
                        <a:rPr lang="en-GB" sz="2400" u="none" strike="noStrike" dirty="0" smtClean="0">
                          <a:effectLst/>
                        </a:rPr>
                        <a:t> </a:t>
                      </a:r>
                      <a:r>
                        <a:rPr lang="en-GB" sz="2000" u="none" strike="noStrike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      Abbott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Xact</a:t>
                      </a:r>
                      <a:r>
                        <a:rPr lang="en-GB" sz="2400" u="none" strike="noStrike" dirty="0" smtClean="0">
                          <a:effectLst/>
                        </a:rPr>
                        <a:t> 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4" marR="4654" marT="465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400" u="none" strike="noStrike" dirty="0" err="1" smtClean="0">
                          <a:effectLst/>
                        </a:rPr>
                        <a:t>Filterwire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400" u="none" strike="noStrike" dirty="0">
                          <a:effectLst/>
                        </a:rPr>
                        <a:t>Filter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</a:tr>
              <a:tr h="705746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     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Cordis</a:t>
                      </a:r>
                      <a:r>
                        <a:rPr lang="en-GB" sz="2400" u="none" strike="noStrike" dirty="0" smtClean="0">
                          <a:effectLst/>
                        </a:rPr>
                        <a:t> Precise </a:t>
                      </a:r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4" marR="4654" marT="465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solidFill>
                            <a:srgbClr val="008000"/>
                          </a:solidFill>
                          <a:effectLst/>
                        </a:rPr>
                        <a:t>Mo. Ma</a:t>
                      </a:r>
                      <a:r>
                        <a:rPr lang="en-GB" sz="2400" u="none" strike="noStrike" baseline="0" dirty="0" smtClean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Spider </a:t>
                      </a:r>
                      <a:endParaRPr lang="en-US" sz="1800" u="none" strike="noStrike" dirty="0" smtClean="0">
                        <a:effectLst/>
                      </a:endParaRP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Prox</a:t>
                      </a: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occ</a:t>
                      </a:r>
                      <a:endParaRPr lang="en-GB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Filter</a:t>
                      </a: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</a:tr>
              <a:tr h="705746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      Ev3 Protégé® RX </a:t>
                      </a:r>
                      <a:endParaRPr lang="en-GB" sz="2000" u="none" strike="noStrike" dirty="0" smtClean="0">
                        <a:effectLst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strike="noStrike" dirty="0" smtClean="0">
                          <a:effectLst/>
                        </a:rPr>
                        <a:t>       </a:t>
                      </a:r>
                      <a:r>
                        <a:rPr lang="en-GB" sz="2400" u="none" strike="noStrike" dirty="0" smtClean="0">
                          <a:effectLst/>
                        </a:rPr>
                        <a:t>Abbott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Acculink</a:t>
                      </a:r>
                      <a:r>
                        <a:rPr lang="en-GB" sz="2400" u="none" strike="noStrike" dirty="0" smtClean="0">
                          <a:effectLst/>
                        </a:rPr>
                        <a:t> 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4" marR="4654" marT="465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err="1" smtClean="0">
                          <a:effectLst/>
                        </a:rPr>
                        <a:t>Accunet</a:t>
                      </a:r>
                      <a:r>
                        <a:rPr lang="en-GB" sz="2000" u="none" strike="noStrike" dirty="0" smtClean="0">
                          <a:effectLst/>
                        </a:rPr>
                        <a:t> 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err="1" smtClean="0">
                          <a:effectLst/>
                        </a:rPr>
                        <a:t>AngioGuard</a:t>
                      </a:r>
                      <a:r>
                        <a:rPr lang="en-GB" sz="2000" u="none" strike="noStrike" dirty="0" smtClean="0">
                          <a:effectLst/>
                        </a:rPr>
                        <a:t> 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Filter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Filter</a:t>
                      </a: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</a:tr>
              <a:tr h="703819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      Boston Adapt </a:t>
                      </a:r>
                      <a:endParaRPr lang="en-GB" sz="2000" u="none" strike="noStrike" dirty="0" smtClean="0">
                        <a:effectLst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Sinus </a:t>
                      </a:r>
                      <a:r>
                        <a:rPr lang="en-GB" sz="2400" u="none" strike="noStrike" dirty="0" smtClean="0">
                          <a:effectLst/>
                        </a:rPr>
                        <a:t> </a:t>
                      </a:r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4" marR="4654" marT="465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Gore Flow Reversal</a:t>
                      </a:r>
                      <a:r>
                        <a:rPr lang="en-GB" sz="2000" u="none" strike="noStrike" dirty="0" smtClean="0">
                          <a:effectLst/>
                        </a:rPr>
                        <a:t> 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err="1" smtClean="0">
                          <a:effectLst/>
                        </a:rPr>
                        <a:t>Prox</a:t>
                      </a:r>
                      <a:r>
                        <a:rPr lang="en-GB" sz="2400" u="none" strike="noStrike" dirty="0" smtClean="0">
                          <a:effectLst/>
                        </a:rPr>
                        <a:t>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occ</a:t>
                      </a:r>
                      <a:endParaRPr lang="en-GB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</a:tr>
              <a:tr h="705746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     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ViVEXX</a:t>
                      </a:r>
                      <a:endParaRPr lang="en-GB" sz="2000" u="none" strike="noStrike" baseline="0" dirty="0" smtClean="0">
                        <a:effectLst/>
                      </a:endParaRPr>
                    </a:p>
                  </a:txBody>
                  <a:tcPr marL="4654" marR="4654" marT="465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Twin One</a:t>
                      </a:r>
                      <a:endParaRPr lang="en-GB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Distal balloon</a:t>
                      </a: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</a:tr>
              <a:tr h="705746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baseline="0" dirty="0" smtClean="0">
                          <a:solidFill>
                            <a:srgbClr val="008000"/>
                          </a:solidFill>
                          <a:effectLst/>
                        </a:rPr>
                        <a:t>      </a:t>
                      </a:r>
                      <a:r>
                        <a:rPr lang="en-GB" sz="2400" u="none" strike="noStrike" baseline="0" dirty="0" err="1" smtClean="0">
                          <a:solidFill>
                            <a:srgbClr val="008000"/>
                          </a:solidFill>
                          <a:effectLst/>
                        </a:rPr>
                        <a:t>Roadsaver</a:t>
                      </a:r>
                      <a:endParaRPr lang="en-GB" sz="2400" b="0" i="0" u="none" strike="noStrike" dirty="0" smtClean="0"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solidFill>
                            <a:srgbClr val="008000"/>
                          </a:solidFill>
                          <a:effectLst/>
                        </a:rPr>
                        <a:t>      Inspire</a:t>
                      </a:r>
                      <a:endParaRPr lang="en-GB" sz="2000" u="none" strike="noStrike" dirty="0" smtClean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4654" marR="4654" marT="465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FiberNet</a:t>
                      </a: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Viatrac</a:t>
                      </a: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Filter</a:t>
                      </a: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</a:tr>
              <a:tr h="885927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baseline="0" dirty="0" smtClean="0">
                          <a:effectLst/>
                        </a:rPr>
                        <a:t>      </a:t>
                      </a:r>
                      <a:r>
                        <a:rPr lang="en-GB" sz="2400" u="none" strike="noStrike" baseline="0" dirty="0" err="1" smtClean="0">
                          <a:effectLst/>
                        </a:rPr>
                        <a:t>Zilver</a:t>
                      </a:r>
                      <a:r>
                        <a:rPr lang="en-GB" sz="2400" u="none" strike="noStrike" baseline="0" dirty="0" smtClean="0">
                          <a:effectLst/>
                        </a:rPr>
                        <a:t>,  </a:t>
                      </a:r>
                      <a:r>
                        <a:rPr lang="en-GB" sz="2400" u="none" strike="noStrike" baseline="0" dirty="0" err="1" smtClean="0">
                          <a:effectLst/>
                        </a:rPr>
                        <a:t>Mer</a:t>
                      </a:r>
                      <a:r>
                        <a:rPr lang="en-GB" sz="2400" u="none" strike="noStrike" baseline="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u="none" strike="noStrike" baseline="0" dirty="0" smtClean="0">
                        <a:effectLst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u="none" strike="noStrike" baseline="0" dirty="0" smtClean="0">
                        <a:effectLst/>
                      </a:endParaRPr>
                    </a:p>
                  </a:txBody>
                  <a:tcPr marL="4654" marR="4654" marT="465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ctr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632200" y="443859"/>
            <a:ext cx="25400" cy="65018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own Arrow 5"/>
          <p:cNvSpPr/>
          <p:nvPr/>
        </p:nvSpPr>
        <p:spPr>
          <a:xfrm>
            <a:off x="-42662" y="840481"/>
            <a:ext cx="484632" cy="575631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4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376891"/>
              </p:ext>
            </p:extLst>
          </p:nvPr>
        </p:nvGraphicFramePr>
        <p:xfrm>
          <a:off x="47029" y="96732"/>
          <a:ext cx="9096972" cy="7039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0127"/>
                <a:gridCol w="3245124"/>
                <a:gridCol w="2051721"/>
              </a:tblGrid>
              <a:tr h="4225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800" b="1" u="sng" strike="noStrike" dirty="0" smtClean="0">
                          <a:effectLst/>
                        </a:rPr>
                        <a:t> ACST-2 Stents  </a:t>
                      </a:r>
                      <a:endParaRPr lang="en-GB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4" marR="4654" marT="465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800" b="1" u="sng" strike="noStrike" dirty="0" smtClean="0">
                          <a:effectLst/>
                        </a:rPr>
                        <a:t> Protection Devices</a:t>
                      </a:r>
                      <a:endParaRPr lang="en-GB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26" marR="6670" marT="667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8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</a:t>
                      </a:r>
                      <a:endParaRPr lang="en-GB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26" marR="6670" marT="6670" marB="0" anchor="ctr">
                    <a:noFill/>
                  </a:tcPr>
                </a:tc>
              </a:tr>
              <a:tr h="7197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400" u="none" strike="noStrike" dirty="0" smtClean="0">
                          <a:effectLst/>
                        </a:rPr>
                        <a:t>       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Wallstent</a:t>
                      </a:r>
                      <a:r>
                        <a:rPr lang="en-GB" sz="24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2000" i="0" u="none" strike="noStrike" baseline="0" dirty="0" smtClean="0">
                          <a:effectLst/>
                        </a:rPr>
                        <a:t>(1.08mm</a:t>
                      </a:r>
                      <a:r>
                        <a:rPr lang="en-GB" sz="2000" i="0" u="none" strike="noStrike" baseline="30000" dirty="0" smtClean="0">
                          <a:effectLst/>
                        </a:rPr>
                        <a:t>2</a:t>
                      </a:r>
                      <a:r>
                        <a:rPr lang="en-GB" sz="2000" u="none" strike="noStrike" baseline="0" dirty="0" smtClean="0">
                          <a:effectLst/>
                        </a:rPr>
                        <a:t>)</a:t>
                      </a:r>
                      <a:r>
                        <a:rPr lang="en-GB" sz="2400" u="none" strike="noStrike" dirty="0" smtClean="0">
                          <a:effectLst/>
                        </a:rPr>
                        <a:t>                            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4" marR="4654" marT="465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400" u="none" strike="noStrike" dirty="0" err="1" smtClean="0">
                          <a:effectLst/>
                        </a:rPr>
                        <a:t>Emboshield</a:t>
                      </a:r>
                      <a:r>
                        <a:rPr lang="en-GB" sz="2400" u="none" strike="noStrike" dirty="0" smtClean="0">
                          <a:effectLst/>
                        </a:rPr>
                        <a:t> </a:t>
                      </a:r>
                      <a:endParaRPr lang="en-GB" sz="2000" u="none" strike="noStrike" dirty="0" smtClean="0">
                        <a:effectLst/>
                      </a:endParaRPr>
                    </a:p>
                    <a:p>
                      <a:pPr algn="l" rtl="0" fontAlgn="ctr"/>
                      <a:r>
                        <a:rPr lang="en-GB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Filterwire</a:t>
                      </a: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26" marR="6670" marT="667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400" u="none" strike="noStrike" dirty="0" smtClean="0">
                          <a:effectLst/>
                        </a:rPr>
                        <a:t>Filter</a:t>
                      </a:r>
                    </a:p>
                    <a:p>
                      <a:pPr algn="l" rtl="0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Filter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26" marR="6670" marT="6670" marB="0" anchor="ctr">
                    <a:solidFill>
                      <a:schemeClr val="bg2"/>
                    </a:solidFill>
                  </a:tcPr>
                </a:tc>
              </a:tr>
              <a:tr h="1789719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       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Xact</a:t>
                      </a:r>
                      <a:r>
                        <a:rPr lang="en-GB" sz="2400" u="none" strike="noStrike" dirty="0" smtClean="0">
                          <a:effectLst/>
                        </a:rPr>
                        <a:t> </a:t>
                      </a:r>
                      <a:r>
                        <a:rPr lang="en-GB" sz="1800" u="none" strike="noStrike" dirty="0" smtClean="0">
                          <a:effectLst/>
                        </a:rPr>
                        <a:t>(2.54mm</a:t>
                      </a:r>
                      <a:r>
                        <a:rPr lang="en-GB" sz="1800" u="none" strike="noStrike" baseline="30000" dirty="0" smtClean="0">
                          <a:effectLst/>
                        </a:rPr>
                        <a:t>2</a:t>
                      </a:r>
                      <a:r>
                        <a:rPr lang="en-GB" sz="1800" u="none" strike="noStrike" dirty="0" smtClean="0">
                          <a:effectLst/>
                        </a:rPr>
                        <a:t>)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        Boston Adapt </a:t>
                      </a:r>
                      <a:r>
                        <a:rPr lang="en-GB" sz="1600" u="none" strike="noStrike" dirty="0" smtClean="0">
                          <a:effectLst/>
                        </a:rPr>
                        <a:t>(</a:t>
                      </a:r>
                      <a:r>
                        <a:rPr lang="en-GB" sz="2000" u="none" strike="noStrike" dirty="0" smtClean="0">
                          <a:effectLst/>
                        </a:rPr>
                        <a:t>4.4mm</a:t>
                      </a:r>
                      <a:r>
                        <a:rPr lang="en-GB" sz="2000" u="none" strike="noStrike" baseline="30000" dirty="0" smtClean="0">
                          <a:effectLst/>
                        </a:rPr>
                        <a:t>2</a:t>
                      </a:r>
                      <a:r>
                        <a:rPr lang="en-GB" sz="1600" u="none" strike="noStrike" dirty="0" smtClean="0">
                          <a:effectLst/>
                        </a:rPr>
                        <a:t>)</a:t>
                      </a:r>
                    </a:p>
                  </a:txBody>
                  <a:tcPr marL="4654" marR="4654" marT="465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err="1" smtClean="0">
                          <a:effectLst/>
                        </a:rPr>
                        <a:t>Accunet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err="1" smtClean="0">
                          <a:effectLst/>
                        </a:rPr>
                        <a:t>AngioGuard</a:t>
                      </a:r>
                      <a:r>
                        <a:rPr lang="en-GB" sz="2000" u="none" strike="noStrike" dirty="0" smtClean="0">
                          <a:effectLst/>
                        </a:rPr>
                        <a:t> </a:t>
                      </a:r>
                      <a:endParaRPr lang="en-GB" sz="1800" u="none" strike="noStrike" dirty="0" smtClean="0">
                        <a:effectLst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Spider </a:t>
                      </a:r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Fibernet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Viatrac</a:t>
                      </a:r>
                      <a:r>
                        <a:rPr lang="en-GB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26" marR="6670" marT="667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Filter</a:t>
                      </a:r>
                    </a:p>
                    <a:p>
                      <a:pPr algn="l" rtl="0" fontAlgn="ctr"/>
                      <a:r>
                        <a:rPr lang="en-GB" sz="2400" u="none" strike="noStrike" dirty="0" smtClean="0">
                          <a:effectLst/>
                        </a:rPr>
                        <a:t>Filter</a:t>
                      </a:r>
                    </a:p>
                    <a:p>
                      <a:pPr algn="l" rtl="0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Filter</a:t>
                      </a:r>
                    </a:p>
                    <a:p>
                      <a:pPr algn="l" rtl="0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Filter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26" marR="6670" marT="6670" marB="0" anchor="ctr">
                    <a:solidFill>
                      <a:schemeClr val="bg2"/>
                    </a:solidFill>
                  </a:tcPr>
                </a:tc>
              </a:tr>
              <a:tr h="765491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        Precise </a:t>
                      </a:r>
                      <a:r>
                        <a:rPr lang="en-GB" sz="2000" u="none" strike="noStrike" dirty="0" smtClean="0">
                          <a:effectLst/>
                        </a:rPr>
                        <a:t>(5.89mm</a:t>
                      </a:r>
                      <a:r>
                        <a:rPr lang="en-GB" sz="2000" u="none" strike="noStrike" baseline="30000" dirty="0" smtClean="0">
                          <a:effectLst/>
                        </a:rPr>
                        <a:t>2</a:t>
                      </a:r>
                      <a:r>
                        <a:rPr lang="en-GB" sz="2000" u="none" strike="noStrike" dirty="0" smtClean="0">
                          <a:effectLst/>
                        </a:rPr>
                        <a:t>)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       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ViVEXX</a:t>
                      </a:r>
                      <a:r>
                        <a:rPr lang="en-GB" sz="24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2000" u="none" strike="noStrike" baseline="0" dirty="0" smtClean="0">
                          <a:effectLst/>
                        </a:rPr>
                        <a:t>(closed,?mm</a:t>
                      </a:r>
                      <a:r>
                        <a:rPr lang="en-GB" sz="2000" u="none" strike="noStrike" baseline="30000" dirty="0" smtClean="0">
                          <a:effectLst/>
                        </a:rPr>
                        <a:t>2</a:t>
                      </a:r>
                      <a:r>
                        <a:rPr lang="en-GB" sz="2000" u="none" strike="noStrike" baseline="0" dirty="0" smtClean="0">
                          <a:effectLst/>
                        </a:rPr>
                        <a:t>)</a:t>
                      </a:r>
                    </a:p>
                  </a:txBody>
                  <a:tcPr marL="4654" marR="4654" marT="465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solidFill>
                            <a:srgbClr val="008000"/>
                          </a:solidFill>
                          <a:effectLst/>
                        </a:rPr>
                        <a:t>Mo. Ma</a:t>
                      </a:r>
                      <a:r>
                        <a:rPr lang="en-GB" sz="2400" u="none" strike="noStrike" baseline="0" dirty="0" smtClean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endParaRPr lang="en-GB" sz="2400" u="none" strike="noStrike" dirty="0" smtClean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60026" marR="6670" marT="6670" marB="0" anchor="ctr"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400" b="0" i="0" u="none" strike="noStrike" dirty="0" err="1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Prox</a:t>
                      </a:r>
                      <a:r>
                        <a:rPr lang="en-GB" sz="24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2400" b="0" i="0" u="none" strike="noStrike" dirty="0" err="1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occ</a:t>
                      </a:r>
                      <a:endParaRPr lang="en-GB" sz="2400" b="0" i="0" u="none" strike="noStrike" dirty="0" smtClean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60026" marR="6670" marT="6670" marB="0" anchor="ctr">
                    <a:solidFill>
                      <a:srgbClr val="FAC090"/>
                    </a:solidFill>
                  </a:tcPr>
                </a:tc>
              </a:tr>
              <a:tr h="719790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        Protégé® RX </a:t>
                      </a:r>
                      <a:r>
                        <a:rPr lang="en-GB" sz="2000" u="none" strike="noStrike" dirty="0" smtClean="0">
                          <a:effectLst/>
                        </a:rPr>
                        <a:t>(10.71mm</a:t>
                      </a:r>
                      <a:r>
                        <a:rPr lang="en-GB" sz="2000" u="none" strike="noStrike" baseline="30000" dirty="0" smtClean="0">
                          <a:effectLst/>
                        </a:rPr>
                        <a:t>2</a:t>
                      </a:r>
                      <a:r>
                        <a:rPr lang="en-GB" sz="2000" u="none" strike="noStrike" dirty="0" smtClean="0">
                          <a:effectLst/>
                        </a:rPr>
                        <a:t>)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strike="noStrike" dirty="0" smtClean="0">
                          <a:effectLst/>
                        </a:rPr>
                        <a:t> </a:t>
                      </a:r>
                      <a:r>
                        <a:rPr lang="en-GB" sz="2400" u="none" strike="noStrike" dirty="0" smtClean="0">
                          <a:effectLst/>
                        </a:rPr>
                        <a:t>      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Acculink</a:t>
                      </a:r>
                      <a:r>
                        <a:rPr lang="en-GB" sz="2400" u="none" strike="noStrike" dirty="0" smtClean="0">
                          <a:effectLst/>
                        </a:rPr>
                        <a:t> </a:t>
                      </a:r>
                      <a:r>
                        <a:rPr lang="en-GB" sz="1800" u="none" strike="noStrike" dirty="0" smtClean="0">
                          <a:effectLst/>
                        </a:rPr>
                        <a:t>(</a:t>
                      </a:r>
                      <a:r>
                        <a:rPr lang="en-GB" sz="2000" u="none" strike="noStrike" dirty="0" smtClean="0">
                          <a:effectLst/>
                        </a:rPr>
                        <a:t>11.48mm</a:t>
                      </a:r>
                      <a:r>
                        <a:rPr lang="en-GB" sz="2000" u="none" strike="noStrike" baseline="30000" dirty="0" smtClean="0">
                          <a:effectLst/>
                        </a:rPr>
                        <a:t>2</a:t>
                      </a:r>
                      <a:r>
                        <a:rPr lang="en-GB" sz="1800" u="none" strike="noStrike" dirty="0" smtClean="0">
                          <a:effectLst/>
                        </a:rPr>
                        <a:t>)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4" marR="4654" marT="465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solidFill>
                            <a:srgbClr val="008000"/>
                          </a:solidFill>
                          <a:effectLst/>
                        </a:rPr>
                        <a:t>Gore Flow Reversal </a:t>
                      </a:r>
                      <a:endParaRPr lang="en-GB" sz="2000" b="0" i="0" u="none" strike="noStrike" dirty="0" smtClean="0"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  <a:p>
                      <a:endParaRPr lang="en-US" dirty="0"/>
                    </a:p>
                  </a:txBody>
                  <a:tcPr marL="60026" marR="6670" marT="6670" marB="0" anchor="ctr"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err="1" smtClean="0">
                          <a:solidFill>
                            <a:srgbClr val="008000"/>
                          </a:solidFill>
                          <a:effectLst/>
                        </a:rPr>
                        <a:t>Prox</a:t>
                      </a:r>
                      <a:r>
                        <a:rPr lang="en-GB" sz="2400" u="none" strike="noStrike" dirty="0" smtClean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r>
                        <a:rPr lang="en-GB" sz="2400" u="none" strike="noStrike" dirty="0" err="1" smtClean="0">
                          <a:solidFill>
                            <a:srgbClr val="008000"/>
                          </a:solidFill>
                          <a:effectLst/>
                        </a:rPr>
                        <a:t>occ</a:t>
                      </a:r>
                      <a:endParaRPr lang="en-GB" sz="2400" b="0" i="0" u="none" strike="noStrike" dirty="0" smtClean="0"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u="none" strike="noStrike" dirty="0" smtClean="0">
                        <a:effectLst/>
                      </a:endParaRPr>
                    </a:p>
                  </a:txBody>
                  <a:tcPr marL="60026" marR="6670" marT="6670" marB="0" anchor="ctr">
                    <a:solidFill>
                      <a:srgbClr val="FAC090"/>
                    </a:solidFill>
                  </a:tcPr>
                </a:tc>
              </a:tr>
              <a:tr h="1074467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       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Cristallo</a:t>
                      </a:r>
                      <a:r>
                        <a:rPr lang="en-GB" sz="2400" u="none" strike="noStrike" dirty="0" smtClean="0">
                          <a:effectLst/>
                        </a:rPr>
                        <a:t>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Ideale</a:t>
                      </a:r>
                      <a:r>
                        <a:rPr lang="en-GB" sz="2400" u="none" strike="noStrike" dirty="0" smtClean="0">
                          <a:effectLst/>
                        </a:rPr>
                        <a:t> </a:t>
                      </a:r>
                      <a:r>
                        <a:rPr lang="en-GB" sz="2000" u="none" strike="noStrike" dirty="0" smtClean="0">
                          <a:effectLst/>
                        </a:rPr>
                        <a:t>(Hybrid)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Sinus 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(Hybrid)</a:t>
                      </a:r>
                      <a:r>
                        <a:rPr lang="en-GB" sz="2400" u="none" strike="noStrike" dirty="0" smtClean="0">
                          <a:effectLst/>
                        </a:rPr>
                        <a:t>  </a:t>
                      </a:r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4" marR="4654" marT="465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Twin One </a:t>
                      </a:r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26" marR="6670" marT="667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Distal balloon</a:t>
                      </a:r>
                    </a:p>
                  </a:txBody>
                  <a:tcPr marL="60026" marR="6670" marT="6670" marB="0" anchor="ctr">
                    <a:noFill/>
                  </a:tcPr>
                </a:tc>
              </a:tr>
              <a:tr h="688154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baseline="0" dirty="0" smtClean="0">
                          <a:solidFill>
                            <a:srgbClr val="008000"/>
                          </a:solidFill>
                          <a:effectLst/>
                        </a:rPr>
                        <a:t>        </a:t>
                      </a:r>
                      <a:r>
                        <a:rPr lang="en-GB" sz="2400" u="none" strike="noStrike" baseline="0" dirty="0" err="1" smtClean="0">
                          <a:solidFill>
                            <a:srgbClr val="008000"/>
                          </a:solidFill>
                          <a:effectLst/>
                        </a:rPr>
                        <a:t>Roadsaver</a:t>
                      </a:r>
                      <a:r>
                        <a:rPr lang="en-GB" sz="1800" u="none" strike="noStrike" baseline="0" dirty="0" smtClean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r>
                        <a:rPr lang="en-GB" sz="2000" u="none" strike="noStrike" baseline="0" dirty="0" smtClean="0">
                          <a:solidFill>
                            <a:srgbClr val="008000"/>
                          </a:solidFill>
                          <a:effectLst/>
                        </a:rPr>
                        <a:t>(membrane)</a:t>
                      </a:r>
                      <a:r>
                        <a:rPr lang="en-GB" sz="2000" u="none" strike="noStrike" dirty="0" smtClean="0">
                          <a:solidFill>
                            <a:srgbClr val="008000"/>
                          </a:solidFill>
                          <a:effectLst/>
                        </a:rPr>
                        <a:t>  </a:t>
                      </a:r>
                      <a:endParaRPr lang="en-GB" sz="2000" b="0" i="0" u="none" strike="noStrike" dirty="0" smtClean="0"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solidFill>
                            <a:srgbClr val="008000"/>
                          </a:solidFill>
                          <a:effectLst/>
                        </a:rPr>
                        <a:t>        Inspire</a:t>
                      </a:r>
                      <a:r>
                        <a:rPr lang="en-GB" sz="2000" u="none" strike="noStrike" dirty="0" smtClean="0">
                          <a:solidFill>
                            <a:srgbClr val="008000"/>
                          </a:solidFill>
                          <a:effectLst/>
                        </a:rPr>
                        <a:t> (membrane)</a:t>
                      </a:r>
                    </a:p>
                  </a:txBody>
                  <a:tcPr marL="4654" marR="4654" marT="465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26" marR="6670" marT="667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26" marR="6670" marT="6670" marB="0" anchor="ctr">
                    <a:noFill/>
                  </a:tcPr>
                </a:tc>
              </a:tr>
              <a:tr h="717824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baseline="0" dirty="0" smtClean="0">
                          <a:effectLst/>
                        </a:rPr>
                        <a:t>        </a:t>
                      </a:r>
                      <a:r>
                        <a:rPr lang="en-GB" sz="2400" u="none" strike="noStrike" baseline="0" dirty="0" err="1" smtClean="0">
                          <a:effectLst/>
                        </a:rPr>
                        <a:t>Zilver</a:t>
                      </a:r>
                      <a:r>
                        <a:rPr lang="en-GB" sz="2000" u="none" strike="noStrike" baseline="0" dirty="0" smtClean="0">
                          <a:effectLst/>
                        </a:rPr>
                        <a:t> (3)  </a:t>
                      </a:r>
                      <a:r>
                        <a:rPr lang="en-GB" sz="2400" u="none" strike="noStrike" baseline="0" dirty="0" err="1" smtClean="0">
                          <a:effectLst/>
                        </a:rPr>
                        <a:t>Mer</a:t>
                      </a:r>
                      <a:r>
                        <a:rPr lang="en-GB" sz="2000" u="none" strike="noStrike" baseline="0" dirty="0" smtClean="0">
                          <a:effectLst/>
                        </a:rPr>
                        <a:t> (1)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u="none" strike="noStrike" dirty="0" smtClean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4654" marR="4654" marT="465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26" marR="6670" marT="667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26" marR="6670" marT="667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207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2692" y="880038"/>
            <a:ext cx="8562892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GB" sz="3600" b="1" dirty="0"/>
              <a:t>ACST-</a:t>
            </a:r>
            <a:r>
              <a:rPr lang="en-GB" sz="3600" b="1" dirty="0" smtClean="0"/>
              <a:t>2: Blinded Procedural hazards </a:t>
            </a: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600" b="1" dirty="0" smtClean="0"/>
              <a:t> 1500 patients (≤ </a:t>
            </a:r>
            <a:r>
              <a:rPr lang="en-GB" sz="3600" b="1" dirty="0"/>
              <a:t>30 </a:t>
            </a:r>
            <a:r>
              <a:rPr lang="en-GB" sz="3600" b="1" dirty="0" smtClean="0"/>
              <a:t>days)  </a:t>
            </a:r>
            <a:br>
              <a:rPr lang="en-GB" sz="3600" b="1" dirty="0" smtClean="0"/>
            </a:b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2800" dirty="0" smtClean="0"/>
              <a:t>Disabling/fatal stroke or fatal MI</a:t>
            </a:r>
            <a:br>
              <a:rPr lang="en-GB" sz="2800" dirty="0" smtClean="0"/>
            </a:br>
            <a:r>
              <a:rPr lang="en-GB" sz="2800" dirty="0" smtClean="0"/>
              <a:t> </a:t>
            </a:r>
            <a:r>
              <a:rPr lang="en-GB" sz="2800" dirty="0" smtClean="0"/>
              <a:t>(much </a:t>
            </a:r>
            <a:r>
              <a:rPr lang="en-GB" sz="2800" dirty="0"/>
              <a:t>lower than in symptomatic </a:t>
            </a:r>
            <a:r>
              <a:rPr lang="en-GB" sz="2800" dirty="0" smtClean="0"/>
              <a:t>trials)</a:t>
            </a:r>
            <a:endParaRPr lang="en-GB" sz="2800" dirty="0"/>
          </a:p>
        </p:txBody>
      </p:sp>
      <p:sp>
        <p:nvSpPr>
          <p:cNvPr id="38914" name="Content Placeholder 2"/>
          <p:cNvSpPr>
            <a:spLocks noGrp="1"/>
          </p:cNvSpPr>
          <p:nvPr>
            <p:ph idx="4294967295"/>
          </p:nvPr>
        </p:nvSpPr>
        <p:spPr>
          <a:xfrm>
            <a:off x="0" y="2773458"/>
            <a:ext cx="9144000" cy="4525962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 algn="ctr" fontAlgn="b">
              <a:buNone/>
            </a:pPr>
            <a:endParaRPr lang="en-GB" b="1" dirty="0" smtClean="0">
              <a:solidFill>
                <a:srgbClr val="0000FF"/>
              </a:solidFill>
            </a:endParaRPr>
          </a:p>
          <a:p>
            <a:pPr marL="0" indent="0" fontAlgn="b">
              <a:buNone/>
            </a:pPr>
            <a:r>
              <a:rPr lang="en-GB" b="1" dirty="0">
                <a:solidFill>
                  <a:srgbClr val="0000FF"/>
                </a:solidFill>
              </a:rPr>
              <a:t>	</a:t>
            </a:r>
            <a:r>
              <a:rPr lang="en-GB" b="1" dirty="0" smtClean="0">
                <a:solidFill>
                  <a:srgbClr val="0000FF"/>
                </a:solidFill>
              </a:rPr>
              <a:t>	ACST</a:t>
            </a:r>
            <a:r>
              <a:rPr lang="en-GB" b="1" dirty="0">
                <a:solidFill>
                  <a:srgbClr val="0000FF"/>
                </a:solidFill>
              </a:rPr>
              <a:t>-1 </a:t>
            </a:r>
            <a:r>
              <a:rPr lang="en-GB" b="1" dirty="0" smtClean="0">
                <a:solidFill>
                  <a:srgbClr val="0000FF"/>
                </a:solidFill>
              </a:rPr>
              <a:t>			      (</a:t>
            </a:r>
            <a:r>
              <a:rPr lang="en-GB" b="1" dirty="0">
                <a:solidFill>
                  <a:srgbClr val="0000FF"/>
                </a:solidFill>
              </a:rPr>
              <a:t>CEA) </a:t>
            </a:r>
            <a:r>
              <a:rPr lang="en-GB" b="1" dirty="0" smtClean="0">
                <a:solidFill>
                  <a:srgbClr val="0000FF"/>
                </a:solidFill>
              </a:rPr>
              <a:t>					1.7%</a:t>
            </a:r>
            <a:endParaRPr lang="en-GB" b="1" dirty="0">
              <a:solidFill>
                <a:srgbClr val="0000FF"/>
              </a:solidFill>
            </a:endParaRPr>
          </a:p>
          <a:p>
            <a:pPr marL="0" indent="0" fontAlgn="b">
              <a:buNone/>
            </a:pPr>
            <a:r>
              <a:rPr lang="en-GB" b="1" dirty="0" smtClean="0">
                <a:solidFill>
                  <a:srgbClr val="0000FF"/>
                </a:solidFill>
              </a:rPr>
              <a:t>		ACST</a:t>
            </a:r>
            <a:r>
              <a:rPr lang="en-GB" b="1" dirty="0">
                <a:solidFill>
                  <a:srgbClr val="0000FF"/>
                </a:solidFill>
              </a:rPr>
              <a:t>-2 </a:t>
            </a:r>
            <a:r>
              <a:rPr lang="en-GB" b="1" dirty="0" smtClean="0">
                <a:solidFill>
                  <a:srgbClr val="0000FF"/>
                </a:solidFill>
              </a:rPr>
              <a:t>			(CEA and CAS)</a:t>
            </a:r>
            <a:r>
              <a:rPr lang="en-GB" b="1" dirty="0">
                <a:solidFill>
                  <a:srgbClr val="0000FF"/>
                </a:solidFill>
              </a:rPr>
              <a:t> </a:t>
            </a:r>
            <a:r>
              <a:rPr lang="en-GB" b="1" dirty="0" smtClean="0">
                <a:solidFill>
                  <a:srgbClr val="0000FF"/>
                </a:solidFill>
              </a:rPr>
              <a:t>			1.0</a:t>
            </a:r>
            <a:r>
              <a:rPr lang="en-GB" b="1" dirty="0">
                <a:solidFill>
                  <a:srgbClr val="0000FF"/>
                </a:solidFill>
              </a:rPr>
              <a:t>%</a:t>
            </a:r>
          </a:p>
          <a:p>
            <a:pPr marL="0" indent="0" algn="ctr" fontAlgn="b">
              <a:buNone/>
            </a:pPr>
            <a:r>
              <a:rPr lang="en-GB" b="1" dirty="0" smtClean="0">
                <a:solidFill>
                  <a:srgbClr val="0000FF"/>
                </a:solidFill>
              </a:rPr>
              <a:t>‘blinded’ </a:t>
            </a:r>
            <a:endParaRPr lang="en-GB" b="1" dirty="0" smtClean="0"/>
          </a:p>
          <a:p>
            <a:pPr marL="0" indent="0" algn="ctr" fontAlgn="b">
              <a:buNone/>
            </a:pPr>
            <a:endParaRPr lang="en-GB" sz="2800" dirty="0" smtClean="0"/>
          </a:p>
          <a:p>
            <a:pPr marL="0" indent="0" algn="ctr" fontAlgn="b">
              <a:buNone/>
            </a:pPr>
            <a:r>
              <a:rPr lang="en-GB" sz="2800" dirty="0" smtClean="0"/>
              <a:t>Despite </a:t>
            </a:r>
            <a:r>
              <a:rPr lang="en-GB" sz="2800" dirty="0"/>
              <a:t>increasing age and risk factors for stroke,         </a:t>
            </a:r>
          </a:p>
          <a:p>
            <a:pPr marL="0" indent="0" algn="ctr" fontAlgn="b">
              <a:buNone/>
            </a:pPr>
            <a:r>
              <a:rPr lang="en-GB" sz="2800" dirty="0"/>
              <a:t>interventional hazards in ACST-2 are lower than ACST-1</a:t>
            </a:r>
            <a:endParaRPr lang="en-GB" sz="2800" b="1" dirty="0" smtClean="0"/>
          </a:p>
          <a:p>
            <a:pPr marL="0" indent="0" eaLnBrk="1" hangingPunct="1">
              <a:buFontTx/>
              <a:buNone/>
            </a:pPr>
            <a:endParaRPr lang="en-GB" sz="1800" dirty="0" smtClean="0"/>
          </a:p>
          <a:p>
            <a:pPr marL="0" indent="0" eaLnBrk="1" hangingPunct="1">
              <a:buFontTx/>
              <a:buNone/>
            </a:pPr>
            <a:endParaRPr lang="en-GB" dirty="0" smtClean="0"/>
          </a:p>
        </p:txBody>
      </p:sp>
      <p:sp>
        <p:nvSpPr>
          <p:cNvPr id="38915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10110C2-F34E-4664-995E-FD0C44CD2D6F}" type="slidenum">
              <a:rPr lang="en-GB" sz="1200">
                <a:solidFill>
                  <a:srgbClr val="898989"/>
                </a:solidFill>
                <a:latin typeface="Calibri" pitchFamily="34" charset="0"/>
                <a:ea typeface="MS PGothic"/>
                <a:cs typeface="MS PGothic"/>
              </a:rPr>
              <a:pPr algn="r"/>
              <a:t>37</a:t>
            </a:fld>
            <a:endParaRPr lang="en-GB" sz="1200">
              <a:solidFill>
                <a:srgbClr val="898989"/>
              </a:solidFill>
              <a:latin typeface="Calibri" pitchFamily="34" charset="0"/>
              <a:ea typeface="MS PGothic"/>
              <a:cs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0223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50800" y="40093"/>
            <a:ext cx="9381067" cy="5579033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marL="0" indent="0" algn="ctr">
              <a:buNone/>
            </a:pPr>
            <a:r>
              <a:rPr lang="en-US" b="1" spc="150" dirty="0" smtClean="0">
                <a:ln w="11430"/>
                <a:solidFill>
                  <a:srgbClr val="000000"/>
                </a:solidFill>
                <a:effectLst/>
                <a:latin typeface="+mj-lt"/>
              </a:rPr>
              <a:t>NICE(2013) </a:t>
            </a:r>
            <a:r>
              <a:rPr lang="en-US" b="1" spc="150" dirty="0" smtClean="0">
                <a:ln w="11430"/>
                <a:solidFill>
                  <a:srgbClr val="000000"/>
                </a:solidFill>
                <a:effectLst/>
                <a:latin typeface="+mj-lt"/>
              </a:rPr>
              <a:t>recommends </a:t>
            </a:r>
            <a:r>
              <a:rPr lang="en-US" b="1" spc="150" dirty="0" err="1" smtClean="0">
                <a:ln w="11430"/>
                <a:solidFill>
                  <a:srgbClr val="000000"/>
                </a:solidFill>
                <a:effectLst/>
                <a:latin typeface="+mj-lt"/>
              </a:rPr>
              <a:t>randomising</a:t>
            </a:r>
            <a:r>
              <a:rPr lang="en-US" b="1" spc="150" dirty="0" smtClean="0">
                <a:ln w="11430"/>
                <a:solidFill>
                  <a:srgbClr val="000000"/>
                </a:solidFill>
                <a:effectLst/>
                <a:latin typeface="+mj-lt"/>
              </a:rPr>
              <a:t> in ACST-2</a:t>
            </a:r>
          </a:p>
          <a:p>
            <a:pPr marL="0" indent="0" algn="ctr">
              <a:buNone/>
            </a:pPr>
            <a:endParaRPr lang="en-US" sz="2400" spc="150" dirty="0" smtClean="0">
              <a:ln w="11430"/>
              <a:solidFill>
                <a:srgbClr val="000000"/>
              </a:solidFill>
              <a:effectLst/>
              <a:latin typeface="+mj-lt"/>
            </a:endParaRPr>
          </a:p>
          <a:p>
            <a:r>
              <a:rPr lang="en-US" sz="2200" spc="150" dirty="0" err="1">
                <a:ln w="11430"/>
                <a:solidFill>
                  <a:srgbClr val="000000"/>
                </a:solidFill>
                <a:latin typeface="+mj-lt"/>
              </a:rPr>
              <a:t>Randomised</a:t>
            </a:r>
            <a:r>
              <a:rPr lang="en-US" sz="2200" spc="150" dirty="0">
                <a:ln w="11430"/>
                <a:solidFill>
                  <a:srgbClr val="000000"/>
                </a:solidFill>
                <a:latin typeface="+mj-lt"/>
              </a:rPr>
              <a:t> Trials need to be large…… </a:t>
            </a:r>
            <a:r>
              <a:rPr lang="en-US" sz="2200" spc="150" dirty="0" smtClean="0">
                <a:ln w="11430"/>
                <a:solidFill>
                  <a:srgbClr val="000000"/>
                </a:solidFill>
                <a:latin typeface="+mj-lt"/>
              </a:rPr>
              <a:t>and </a:t>
            </a:r>
            <a:r>
              <a:rPr lang="en-US" sz="2200" spc="150" dirty="0">
                <a:ln w="11430"/>
                <a:solidFill>
                  <a:srgbClr val="000000"/>
                </a:solidFill>
                <a:latin typeface="+mj-lt"/>
              </a:rPr>
              <a:t>designed to answer clinically important </a:t>
            </a:r>
            <a:r>
              <a:rPr lang="en-US" sz="2200" spc="150" dirty="0" smtClean="0">
                <a:ln w="11430"/>
                <a:solidFill>
                  <a:srgbClr val="000000"/>
                </a:solidFill>
                <a:latin typeface="+mj-lt"/>
              </a:rPr>
              <a:t>questions</a:t>
            </a:r>
          </a:p>
          <a:p>
            <a:pPr marL="0" indent="0">
              <a:buNone/>
            </a:pPr>
            <a:endParaRPr lang="en-US" sz="2200" spc="150" dirty="0">
              <a:ln w="11430"/>
              <a:solidFill>
                <a:srgbClr val="000000"/>
              </a:solidFill>
              <a:latin typeface="+mj-lt"/>
            </a:endParaRPr>
          </a:p>
          <a:p>
            <a:r>
              <a:rPr lang="en-US" sz="2200" spc="150" dirty="0" smtClean="0">
                <a:ln w="11430"/>
                <a:solidFill>
                  <a:srgbClr val="000000"/>
                </a:solidFill>
                <a:effectLst/>
                <a:latin typeface="+mj-lt"/>
              </a:rPr>
              <a:t>UK Stroke and International Guidelines use ACST evidence – the </a:t>
            </a:r>
            <a:r>
              <a:rPr lang="en-US" sz="2200" spc="150" dirty="0" smtClean="0">
                <a:ln w="11430"/>
                <a:solidFill>
                  <a:srgbClr val="000000"/>
                </a:solidFill>
                <a:latin typeface="+mj-lt"/>
              </a:rPr>
              <a:t>world’s </a:t>
            </a:r>
            <a:r>
              <a:rPr lang="en-US" sz="2200" spc="150" dirty="0" smtClean="0">
                <a:ln w="11430"/>
                <a:solidFill>
                  <a:srgbClr val="000000"/>
                </a:solidFill>
                <a:effectLst/>
                <a:latin typeface="+mj-lt"/>
              </a:rPr>
              <a:t>largest vascular trials (</a:t>
            </a:r>
            <a:r>
              <a:rPr lang="en-US" sz="2200" i="1" spc="150" dirty="0" smtClean="0">
                <a:ln w="11430"/>
                <a:solidFill>
                  <a:srgbClr val="000000"/>
                </a:solidFill>
                <a:effectLst/>
                <a:latin typeface="+mj-lt"/>
              </a:rPr>
              <a:t>many</a:t>
            </a:r>
            <a:r>
              <a:rPr lang="en-US" sz="2200" spc="150" dirty="0" smtClean="0">
                <a:ln w="11430"/>
                <a:solidFill>
                  <a:srgbClr val="000000"/>
                </a:solidFill>
                <a:effectLst/>
                <a:latin typeface="+mj-lt"/>
              </a:rPr>
              <a:t> patients, </a:t>
            </a:r>
            <a:r>
              <a:rPr lang="en-US" sz="2200" i="1" spc="150" dirty="0" smtClean="0">
                <a:ln w="11430"/>
                <a:solidFill>
                  <a:srgbClr val="000000"/>
                </a:solidFill>
                <a:effectLst/>
                <a:latin typeface="+mj-lt"/>
              </a:rPr>
              <a:t>long</a:t>
            </a:r>
            <a:r>
              <a:rPr lang="en-US" sz="2200" spc="150" dirty="0" smtClean="0">
                <a:ln w="11430"/>
                <a:solidFill>
                  <a:srgbClr val="000000"/>
                </a:solidFill>
                <a:effectLst/>
                <a:latin typeface="+mj-lt"/>
              </a:rPr>
              <a:t> follow up)</a:t>
            </a:r>
          </a:p>
          <a:p>
            <a:pPr marL="0" indent="0">
              <a:buNone/>
            </a:pPr>
            <a:endParaRPr lang="en-US" sz="2200" spc="150" dirty="0" smtClean="0">
              <a:ln w="11430"/>
              <a:solidFill>
                <a:srgbClr val="000000"/>
              </a:solidFill>
              <a:effectLst/>
              <a:latin typeface="+mj-lt"/>
            </a:endParaRPr>
          </a:p>
          <a:p>
            <a:r>
              <a:rPr lang="en-US" sz="2200" spc="150" dirty="0" smtClean="0">
                <a:ln w="11430"/>
                <a:solidFill>
                  <a:srgbClr val="000000"/>
                </a:solidFill>
                <a:effectLst/>
                <a:latin typeface="+mj-lt"/>
              </a:rPr>
              <a:t>ACST-2 is successfully enrolling patients, many </a:t>
            </a:r>
            <a:r>
              <a:rPr lang="en-US" sz="2200" spc="150" dirty="0" smtClean="0">
                <a:ln w="11430"/>
                <a:solidFill>
                  <a:srgbClr val="000000"/>
                </a:solidFill>
                <a:latin typeface="+mj-lt"/>
              </a:rPr>
              <a:t>have a</a:t>
            </a:r>
            <a:r>
              <a:rPr lang="en-US" sz="2200" spc="150" dirty="0" smtClean="0">
                <a:ln w="11430"/>
                <a:solidFill>
                  <a:srgbClr val="000000"/>
                </a:solidFill>
                <a:effectLst/>
                <a:latin typeface="+mj-lt"/>
              </a:rPr>
              <a:t> higher than expected stroke risk, because of previous symptoms and </a:t>
            </a:r>
            <a:r>
              <a:rPr lang="en-US" sz="2200" spc="150" dirty="0" smtClean="0">
                <a:ln w="11430"/>
                <a:solidFill>
                  <a:srgbClr val="000000"/>
                </a:solidFill>
                <a:latin typeface="+mj-lt"/>
              </a:rPr>
              <a:t>cerebral infarcts; </a:t>
            </a:r>
            <a:r>
              <a:rPr lang="en-US" sz="2200" spc="150" dirty="0" smtClean="0">
                <a:ln w="11430"/>
                <a:solidFill>
                  <a:srgbClr val="000000"/>
                </a:solidFill>
                <a:latin typeface="+mj-lt"/>
              </a:rPr>
              <a:t>we</a:t>
            </a:r>
            <a:r>
              <a:rPr lang="en-US" sz="2200" spc="150" dirty="0" smtClean="0">
                <a:ln w="11430"/>
                <a:solidFill>
                  <a:srgbClr val="000000"/>
                </a:solidFill>
                <a:latin typeface="+mj-lt"/>
              </a:rPr>
              <a:t> </a:t>
            </a:r>
            <a:r>
              <a:rPr lang="en-US" sz="2200" spc="150" dirty="0" smtClean="0">
                <a:ln w="11430"/>
                <a:solidFill>
                  <a:srgbClr val="000000"/>
                </a:solidFill>
                <a:effectLst/>
                <a:latin typeface="+mj-lt"/>
              </a:rPr>
              <a:t>will be able to compare </a:t>
            </a:r>
            <a:r>
              <a:rPr lang="en-US" sz="2200" spc="150" dirty="0" smtClean="0">
                <a:ln w="11430"/>
                <a:solidFill>
                  <a:srgbClr val="000000"/>
                </a:solidFill>
                <a:effectLst/>
                <a:latin typeface="+mj-lt"/>
              </a:rPr>
              <a:t>outcomes in large subgroups </a:t>
            </a:r>
            <a:r>
              <a:rPr lang="en-US" sz="2200" spc="150" dirty="0" smtClean="0">
                <a:ln w="11430"/>
                <a:solidFill>
                  <a:srgbClr val="000000"/>
                </a:solidFill>
                <a:effectLst/>
                <a:latin typeface="+mj-lt"/>
              </a:rPr>
              <a:t>like this</a:t>
            </a:r>
          </a:p>
          <a:p>
            <a:pPr marL="0" indent="0">
              <a:buNone/>
            </a:pPr>
            <a:endParaRPr lang="en-US" sz="2200" spc="150" dirty="0">
              <a:ln w="11430"/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200" spc="150" dirty="0" smtClean="0">
                <a:ln w="11430"/>
                <a:solidFill>
                  <a:srgbClr val="000000"/>
                </a:solidFill>
                <a:effectLst/>
                <a:latin typeface="+mj-lt"/>
              </a:rPr>
              <a:t>		This</a:t>
            </a:r>
            <a:r>
              <a:rPr lang="en-US" sz="2200" i="1" spc="150" dirty="0" smtClean="0">
                <a:ln w="11430"/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200" spc="150" dirty="0" smtClean="0">
                <a:ln w="11430"/>
                <a:solidFill>
                  <a:srgbClr val="000000"/>
                </a:solidFill>
                <a:latin typeface="+mj-lt"/>
              </a:rPr>
              <a:t>will</a:t>
            </a:r>
            <a:r>
              <a:rPr lang="en-US" sz="2200" spc="150" dirty="0" smtClean="0">
                <a:ln w="11430"/>
                <a:solidFill>
                  <a:srgbClr val="000000"/>
                </a:solidFill>
                <a:effectLst/>
                <a:latin typeface="+mj-lt"/>
              </a:rPr>
              <a:t> change interventional stroke prevention </a:t>
            </a:r>
            <a:r>
              <a:rPr lang="en-US" sz="2200" spc="150" dirty="0" smtClean="0">
                <a:ln w="11430"/>
                <a:solidFill>
                  <a:srgbClr val="000000"/>
                </a:solidFill>
                <a:latin typeface="+mj-lt"/>
              </a:rPr>
              <a:t>treatment</a:t>
            </a:r>
            <a:r>
              <a:rPr lang="en-US" sz="2200" spc="150" dirty="0" smtClean="0">
                <a:ln w="11430"/>
                <a:solidFill>
                  <a:srgbClr val="000000"/>
                </a:solidFill>
                <a:effectLst/>
                <a:latin typeface="+mj-lt"/>
              </a:rPr>
              <a:t>, 	         				Surgeons in Europe, US, Australasia, do CAS                            		    			as well as CEA…why not here in the UK</a:t>
            </a:r>
            <a:r>
              <a:rPr lang="en-US" sz="2200" spc="150" dirty="0" smtClean="0">
                <a:ln w="11430"/>
                <a:solidFill>
                  <a:srgbClr val="000000"/>
                </a:solidFill>
                <a:effectLst/>
                <a:latin typeface="+mj-lt"/>
              </a:rPr>
              <a:t>?</a:t>
            </a:r>
          </a:p>
          <a:p>
            <a:pPr marL="0" indent="0">
              <a:buNone/>
            </a:pPr>
            <a:r>
              <a:rPr lang="en-US" sz="2200" b="1" spc="150" dirty="0" smtClean="0">
                <a:ln w="11430"/>
                <a:solidFill>
                  <a:srgbClr val="000000"/>
                </a:solidFill>
                <a:latin typeface="+mj-lt"/>
              </a:rPr>
              <a:t>		   Thank you </a:t>
            </a:r>
            <a:r>
              <a:rPr lang="en-US" sz="2200" b="1" spc="150" dirty="0" err="1" smtClean="0">
                <a:ln w="11430"/>
                <a:solidFill>
                  <a:srgbClr val="000000"/>
                </a:solidFill>
                <a:latin typeface="+mj-lt"/>
              </a:rPr>
              <a:t>Southend</a:t>
            </a:r>
            <a:r>
              <a:rPr lang="en-US" sz="2200" b="1" spc="150" dirty="0" smtClean="0">
                <a:ln w="11430"/>
                <a:solidFill>
                  <a:srgbClr val="000000"/>
                </a:solidFill>
                <a:latin typeface="+mj-lt"/>
              </a:rPr>
              <a:t> – please keep </a:t>
            </a:r>
            <a:r>
              <a:rPr lang="en-US" sz="2200" b="1" spc="150" dirty="0" err="1" smtClean="0">
                <a:ln w="11430"/>
                <a:solidFill>
                  <a:srgbClr val="000000"/>
                </a:solidFill>
                <a:latin typeface="+mj-lt"/>
              </a:rPr>
              <a:t>randomising</a:t>
            </a:r>
            <a:r>
              <a:rPr lang="en-US" sz="2200" b="1" spc="150" dirty="0" smtClean="0">
                <a:ln w="11430"/>
                <a:solidFill>
                  <a:srgbClr val="000000"/>
                </a:solidFill>
                <a:latin typeface="+mj-lt"/>
              </a:rPr>
              <a:t>!</a:t>
            </a:r>
            <a:endParaRPr lang="en-US" sz="2200" b="1" spc="150" dirty="0" smtClean="0">
              <a:ln w="11430"/>
              <a:solidFill>
                <a:srgbClr val="000000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US" sz="2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707" y="5692589"/>
            <a:ext cx="1415408" cy="11730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7" y="5361392"/>
            <a:ext cx="941331" cy="15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85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263"/>
            <a:ext cx="76200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1066800" y="4600575"/>
            <a:ext cx="6976534" cy="2062103"/>
          </a:xfrm>
          <a:prstGeom prst="rect">
            <a:avLst/>
          </a:prstGeom>
          <a:solidFill>
            <a:srgbClr val="5EACAE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latin typeface="+mn-lt"/>
              </a:rPr>
              <a:t>‘Asymptomatic’ - a misnomer? </a:t>
            </a:r>
          </a:p>
          <a:p>
            <a:pPr algn="ctr"/>
            <a:r>
              <a:rPr lang="en-GB" sz="3200" dirty="0" smtClean="0">
                <a:latin typeface="+mn-lt"/>
              </a:rPr>
              <a:t>41% ACST-1 patients had h/o </a:t>
            </a:r>
            <a:r>
              <a:rPr lang="en-GB" sz="3200" dirty="0">
                <a:latin typeface="+mn-lt"/>
              </a:rPr>
              <a:t>stroke-type </a:t>
            </a:r>
            <a:r>
              <a:rPr lang="en-GB" sz="3200" dirty="0" smtClean="0">
                <a:latin typeface="+mn-lt"/>
              </a:rPr>
              <a:t>symptoms or </a:t>
            </a:r>
            <a:r>
              <a:rPr lang="en-GB" sz="3200" dirty="0">
                <a:latin typeface="+mn-lt"/>
              </a:rPr>
              <a:t>CT brain </a:t>
            </a:r>
            <a:r>
              <a:rPr lang="en-GB" sz="3200" dirty="0" smtClean="0">
                <a:latin typeface="+mn-lt"/>
              </a:rPr>
              <a:t>infarcts, they were at higher stroke risk ~ 3% </a:t>
            </a:r>
            <a:r>
              <a:rPr lang="en-GB" sz="3200" dirty="0" err="1" smtClean="0">
                <a:latin typeface="+mn-lt"/>
              </a:rPr>
              <a:t>yr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3596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9050"/>
            <a:ext cx="9144000" cy="1439863"/>
          </a:xfrm>
          <a:prstGeom prst="rect">
            <a:avLst/>
          </a:prstGeom>
          <a:solidFill>
            <a:srgbClr val="17366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schemeClr val="bg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847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</a:rPr>
              <a:t/>
            </a:r>
            <a:br>
              <a:rPr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</a:rPr>
            </a:br>
            <a:r>
              <a:rPr lang="en-GB" sz="3600" b="1" dirty="0" smtClean="0"/>
              <a:t>ACST-1: CEA </a:t>
            </a:r>
            <a:r>
              <a:rPr lang="en-GB" sz="3600" b="1" dirty="0"/>
              <a:t>reduces </a:t>
            </a:r>
            <a:r>
              <a:rPr lang="en-GB" sz="3600" b="1" dirty="0" smtClean="0"/>
              <a:t>10-year stroke risk by 6-7%</a:t>
            </a:r>
            <a:r>
              <a:rPr lang="en-GB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/>
            </a:r>
            <a:b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</a:br>
            <a:endParaRPr lang="en-GB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pic>
        <p:nvPicPr>
          <p:cNvPr id="37892" name="Picture 2" descr="Fig4c_SC_L75_StrokeF_SCurv.emf"/>
          <p:cNvPicPr>
            <a:picLocks noGrp="1" noChangeAspect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6481"/>
            <a:ext cx="4672080" cy="5294160"/>
          </a:xfrm>
        </p:spPr>
      </p:pic>
      <p:pic>
        <p:nvPicPr>
          <p:cNvPr id="37893" name="Picture 2" descr="Fig4a_SC_L75_StrokeM_SCurv.e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68" y="1585398"/>
            <a:ext cx="4672080" cy="529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87313" y="1349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sz="1800">
              <a:latin typeface="Calibri" pitchFamily="34" charset="0"/>
              <a:ea typeface="ヒラギノ角ゴ Pro W3" charset="-128"/>
            </a:endParaRPr>
          </a:p>
        </p:txBody>
      </p:sp>
      <p:sp>
        <p:nvSpPr>
          <p:cNvPr id="37897" name="Line 11"/>
          <p:cNvSpPr>
            <a:spLocks noChangeShapeType="1"/>
          </p:cNvSpPr>
          <p:nvPr/>
        </p:nvSpPr>
        <p:spPr bwMode="auto">
          <a:xfrm>
            <a:off x="-828675" y="50133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53655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28688"/>
            <a:ext cx="9144000" cy="5813425"/>
          </a:xfrm>
        </p:spPr>
      </p:pic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13748" y="-27384"/>
            <a:ext cx="9618646" cy="1484313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GB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</a:rPr>
              <a:t>  </a:t>
            </a:r>
            <a:r>
              <a:rPr lang="en-GB" sz="3200" b="1" dirty="0"/>
              <a:t>S</a:t>
            </a:r>
            <a:r>
              <a:rPr lang="en-GB" sz="3200" b="1" dirty="0" smtClean="0"/>
              <a:t>tatins – lower overall stroke risk, and enable </a:t>
            </a:r>
            <a:r>
              <a:rPr lang="en-GB" sz="3200" b="1" u="sng" dirty="0" smtClean="0"/>
              <a:t>same</a:t>
            </a:r>
            <a:r>
              <a:rPr lang="en-GB" sz="3200" b="1" dirty="0" smtClean="0"/>
              <a:t> 6% absolute benefit from surgery </a:t>
            </a:r>
          </a:p>
        </p:txBody>
      </p:sp>
    </p:spTree>
    <p:extLst>
      <p:ext uri="{BB962C8B-B14F-4D97-AF65-F5344CB8AC3E}">
        <p14:creationId xmlns:p14="http://schemas.microsoft.com/office/powerpoint/2010/main" val="98214413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ChangeArrowheads="1"/>
          </p:cNvSpPr>
          <p:nvPr/>
        </p:nvSpPr>
        <p:spPr bwMode="auto">
          <a:xfrm>
            <a:off x="3924300" y="3213100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1800" b="1">
                <a:latin typeface="Calibri" pitchFamily="34" charset="0"/>
                <a:ea typeface="宋体" charset="-122"/>
              </a:rPr>
              <a:t>ACST-1</a:t>
            </a:r>
          </a:p>
        </p:txBody>
      </p:sp>
      <p:pic>
        <p:nvPicPr>
          <p:cNvPr id="4301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6732588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2" descr="jpeglogo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2" r="23300" b="3166"/>
          <a:stretch/>
        </p:blipFill>
        <p:spPr bwMode="auto">
          <a:xfrm>
            <a:off x="5076000" y="1341438"/>
            <a:ext cx="4176000" cy="5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-468560" y="0"/>
            <a:ext cx="9721080" cy="13414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="ctr"/>
          <a:lstStyle/>
          <a:p>
            <a:pPr algn="ctr" eaLnBrk="0" hangingPunct="0"/>
            <a:r>
              <a:rPr lang="en-GB" sz="3600" b="1" dirty="0">
                <a:solidFill>
                  <a:schemeClr val="bg2"/>
                </a:solidFill>
                <a:latin typeface="Calibri" pitchFamily="34" charset="0"/>
                <a:ea typeface="宋体" charset="-122"/>
              </a:rPr>
              <a:t> </a:t>
            </a:r>
            <a:r>
              <a:rPr lang="en-GB" sz="3600" b="1" dirty="0">
                <a:latin typeface="Calibri" pitchFamily="34" charset="0"/>
                <a:ea typeface="宋体" charset="-122"/>
              </a:rPr>
              <a:t>      </a:t>
            </a:r>
            <a:r>
              <a:rPr lang="en-GB" sz="4000" b="1" dirty="0">
                <a:ea typeface="宋体" charset="-122"/>
              </a:rPr>
              <a:t>ACST-1 – peri-operative </a:t>
            </a:r>
            <a:r>
              <a:rPr lang="en-GB" sz="4000" b="1" dirty="0" smtClean="0">
                <a:ea typeface="宋体" charset="-122"/>
              </a:rPr>
              <a:t>risk</a:t>
            </a:r>
            <a:r>
              <a:rPr lang="en-GB" sz="4000" b="1" u="sng" dirty="0" smtClean="0">
                <a:ea typeface="宋体" charset="-122"/>
              </a:rPr>
              <a:t> </a:t>
            </a:r>
          </a:p>
          <a:p>
            <a:pPr algn="ctr" eaLnBrk="0" hangingPunct="0"/>
            <a:r>
              <a:rPr lang="en-GB" sz="4000" b="1" dirty="0">
                <a:ea typeface="宋体" charset="-122"/>
              </a:rPr>
              <a:t> </a:t>
            </a:r>
            <a:r>
              <a:rPr lang="en-GB" sz="4000" b="1" dirty="0" smtClean="0">
                <a:ea typeface="宋体" charset="-122"/>
              </a:rPr>
              <a:t>     reduced </a:t>
            </a:r>
            <a:r>
              <a:rPr lang="en-GB" sz="4000" b="1" dirty="0">
                <a:ea typeface="宋体" charset="-122"/>
              </a:rPr>
              <a:t>by statin therapy</a:t>
            </a:r>
          </a:p>
        </p:txBody>
      </p:sp>
      <p:sp>
        <p:nvSpPr>
          <p:cNvPr id="43016" name="Oval 16"/>
          <p:cNvSpPr>
            <a:spLocks noChangeArrowheads="1"/>
          </p:cNvSpPr>
          <p:nvPr/>
        </p:nvSpPr>
        <p:spPr bwMode="auto">
          <a:xfrm>
            <a:off x="1209675" y="4365625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latin typeface="Calibri" pitchFamily="34" charset="0"/>
              <a:ea typeface="宋体" charset="-122"/>
            </a:endParaRPr>
          </a:p>
        </p:txBody>
      </p:sp>
      <p:sp>
        <p:nvSpPr>
          <p:cNvPr id="43017" name="Text Box 17"/>
          <p:cNvSpPr txBox="1">
            <a:spLocks noChangeArrowheads="1"/>
          </p:cNvSpPr>
          <p:nvPr/>
        </p:nvSpPr>
        <p:spPr bwMode="auto">
          <a:xfrm>
            <a:off x="163513" y="4556125"/>
            <a:ext cx="804862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b="1" dirty="0">
                <a:solidFill>
                  <a:srgbClr val="FF0000"/>
                </a:solidFill>
                <a:latin typeface="Calibri" pitchFamily="34" charset="0"/>
                <a:ea typeface="宋体" charset="-122"/>
              </a:rPr>
              <a:t>4.3%</a:t>
            </a:r>
          </a:p>
        </p:txBody>
      </p:sp>
      <p:sp>
        <p:nvSpPr>
          <p:cNvPr id="43018" name="Oval 18"/>
          <p:cNvSpPr>
            <a:spLocks noChangeArrowheads="1"/>
          </p:cNvSpPr>
          <p:nvPr/>
        </p:nvSpPr>
        <p:spPr bwMode="auto">
          <a:xfrm>
            <a:off x="5651500" y="4437063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latin typeface="Calibri" pitchFamily="34" charset="0"/>
              <a:ea typeface="宋体" charset="-122"/>
            </a:endParaRPr>
          </a:p>
        </p:txBody>
      </p:sp>
      <p:sp>
        <p:nvSpPr>
          <p:cNvPr id="43019" name="Text Box 19"/>
          <p:cNvSpPr txBox="1">
            <a:spLocks noChangeArrowheads="1"/>
          </p:cNvSpPr>
          <p:nvPr/>
        </p:nvSpPr>
        <p:spPr bwMode="auto">
          <a:xfrm>
            <a:off x="4643438" y="4600575"/>
            <a:ext cx="804862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b="1" dirty="0">
                <a:solidFill>
                  <a:srgbClr val="FF0000"/>
                </a:solidFill>
                <a:latin typeface="Calibri" pitchFamily="34" charset="0"/>
                <a:ea typeface="宋体" charset="-122"/>
              </a:rPr>
              <a:t>2.2%</a:t>
            </a:r>
          </a:p>
        </p:txBody>
      </p:sp>
    </p:spTree>
    <p:extLst>
      <p:ext uri="{BB962C8B-B14F-4D97-AF65-F5344CB8AC3E}">
        <p14:creationId xmlns:p14="http://schemas.microsoft.com/office/powerpoint/2010/main" val="21684697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44" y="274638"/>
            <a:ext cx="8889238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+mn-lt"/>
              </a:rPr>
              <a:t>Since ACST-1: Falling risks from CEA and CAS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Reduced procedural risk for CEA (Statins)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A6A6A6"/>
                </a:solidFill>
              </a:rPr>
              <a:t>Reduced procedural risks for CAS…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4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44" y="274638"/>
            <a:ext cx="8889238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+mn-lt"/>
              </a:rPr>
              <a:t>Falling risks from CEA and CAS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Reduced procedural risk for CEA (Statins)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Reduced procedural risks for CAS…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6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11835</TotalTime>
  <Words>848</Words>
  <Application>Microsoft Macintosh PowerPoint</Application>
  <PresentationFormat>On-screen Show (4:3)</PresentationFormat>
  <Paragraphs>237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ACST-2 Carotid Stenting vs Surgery - time to embrace the new technology?</vt:lpstr>
      <vt:lpstr>PowerPoint Presentation</vt:lpstr>
      <vt:lpstr>PowerPoint Presentation</vt:lpstr>
      <vt:lpstr>PowerPoint Presentation</vt:lpstr>
      <vt:lpstr> ACST-1: CEA reduces 10-year stroke risk by 6-7%  </vt:lpstr>
      <vt:lpstr>  Statins – lower overall stroke risk, and enable same 6% absolute benefit from surgery </vt:lpstr>
      <vt:lpstr>PowerPoint Presentation</vt:lpstr>
      <vt:lpstr>Since ACST-1: Falling risks from CEA and CAS</vt:lpstr>
      <vt:lpstr>Falling risks from CEA and CAS</vt:lpstr>
      <vt:lpstr>PowerPoint Presentation</vt:lpstr>
      <vt:lpstr>Open and closed-cell stents</vt:lpstr>
      <vt:lpstr>PowerPoint Presentation</vt:lpstr>
      <vt:lpstr>Comparison of Stent Free Cell Area and Cerebral Lesions after Unprotected Carotid Artery Stent Placement</vt:lpstr>
      <vt:lpstr>The Boston Wallstent (closed-cell)</vt:lpstr>
      <vt:lpstr>Cristallo Ideale (Hybrid)</vt:lpstr>
      <vt:lpstr>PowerPoint Presentation</vt:lpstr>
      <vt:lpstr>PowerPoint Presentation</vt:lpstr>
      <vt:lpstr>PowerPoint Presentation</vt:lpstr>
      <vt:lpstr>Roadsaver/Silk Road – avoids aortic arch, controlled flow reversal</vt:lpstr>
      <vt:lpstr>CREST Trial - Symptomatic and Asymptomatic</vt:lpstr>
      <vt:lpstr> ICSS 4 year follow up (Lancet, Oct 2014)  </vt:lpstr>
      <vt:lpstr>ICSS Trial – symptomatic patients</vt:lpstr>
      <vt:lpstr>PowerPoint Presentation</vt:lpstr>
      <vt:lpstr>PowerPoint Presentation</vt:lpstr>
      <vt:lpstr>PowerPoint Presentation</vt:lpstr>
      <vt:lpstr>UK Centres in ACST-2</vt:lpstr>
      <vt:lpstr>2015  Recruitment  14/62 randomising centres from UK</vt:lpstr>
      <vt:lpstr>Southend and ACST-2 (UK total 346 patients)</vt:lpstr>
      <vt:lpstr>PowerPoint Presentation</vt:lpstr>
      <vt:lpstr>PowerPoint Presentation</vt:lpstr>
      <vt:lpstr>ACST-2 Collaborators’ meeting        Belgrade, 20-21st April 2016</vt:lpstr>
      <vt:lpstr>ACST-2:CEA vs CAS</vt:lpstr>
      <vt:lpstr>ACST-2: CEA vs CAS</vt:lpstr>
      <vt:lpstr>Drug therapy at 2015 follow up</vt:lpstr>
      <vt:lpstr>PowerPoint Presentation</vt:lpstr>
      <vt:lpstr>PowerPoint Presentation</vt:lpstr>
      <vt:lpstr>ACST-2: Blinded Procedural hazards   1500 patients (≤ 30 days)    Disabling/fatal stroke or fatal MI  (much lower than in symptomatic trials)</vt:lpstr>
      <vt:lpstr>PowerPoint Presentation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ACST-2 Carotid Stenting vs Surgery</dc:title>
  <dc:creator>Alison Halliday</dc:creator>
  <cp:lastModifiedBy>Alison Halliday</cp:lastModifiedBy>
  <cp:revision>56</cp:revision>
  <dcterms:created xsi:type="dcterms:W3CDTF">2016-02-21T11:58:02Z</dcterms:created>
  <dcterms:modified xsi:type="dcterms:W3CDTF">2016-03-22T08:47:48Z</dcterms:modified>
</cp:coreProperties>
</file>