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1" r:id="rId2"/>
    <p:sldId id="456" r:id="rId3"/>
    <p:sldId id="457" r:id="rId4"/>
    <p:sldId id="420" r:id="rId5"/>
    <p:sldId id="419" r:id="rId6"/>
    <p:sldId id="430" r:id="rId7"/>
    <p:sldId id="443" r:id="rId8"/>
    <p:sldId id="290" r:id="rId9"/>
    <p:sldId id="440" r:id="rId10"/>
    <p:sldId id="442" r:id="rId11"/>
    <p:sldId id="347" r:id="rId12"/>
    <p:sldId id="422" r:id="rId13"/>
    <p:sldId id="458" r:id="rId14"/>
    <p:sldId id="459" r:id="rId15"/>
    <p:sldId id="454" r:id="rId16"/>
    <p:sldId id="374" r:id="rId17"/>
    <p:sldId id="455" r:id="rId18"/>
    <p:sldId id="406" r:id="rId19"/>
    <p:sldId id="395" r:id="rId20"/>
    <p:sldId id="394" r:id="rId21"/>
    <p:sldId id="451" r:id="rId22"/>
    <p:sldId id="370" r:id="rId23"/>
    <p:sldId id="452" r:id="rId24"/>
    <p:sldId id="437" r:id="rId25"/>
    <p:sldId id="425" r:id="rId26"/>
    <p:sldId id="325" r:id="rId27"/>
    <p:sldId id="331" r:id="rId28"/>
    <p:sldId id="447" r:id="rId29"/>
    <p:sldId id="400" r:id="rId30"/>
    <p:sldId id="448" r:id="rId31"/>
    <p:sldId id="431" r:id="rId32"/>
    <p:sldId id="403" r:id="rId33"/>
    <p:sldId id="345" r:id="rId34"/>
    <p:sldId id="399" r:id="rId35"/>
    <p:sldId id="444" r:id="rId36"/>
    <p:sldId id="435" r:id="rId37"/>
    <p:sldId id="416" r:id="rId38"/>
    <p:sldId id="438" r:id="rId39"/>
    <p:sldId id="407" r:id="rId40"/>
    <p:sldId id="408" r:id="rId41"/>
    <p:sldId id="428" r:id="rId42"/>
    <p:sldId id="421" r:id="rId43"/>
    <p:sldId id="434" r:id="rId44"/>
    <p:sldId id="449" r:id="rId45"/>
    <p:sldId id="44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AC"/>
    <a:srgbClr val="000AC8"/>
    <a:srgbClr val="39A6D7"/>
    <a:srgbClr val="000796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255"/>
    <p:restoredTop sz="94231"/>
  </p:normalViewPr>
  <p:slideViewPr>
    <p:cSldViewPr>
      <p:cViewPr>
        <p:scale>
          <a:sx n="100" d="100"/>
          <a:sy n="100" d="100"/>
        </p:scale>
        <p:origin x="928" y="88"/>
      </p:cViewPr>
      <p:guideLst>
        <p:guide orient="horz" pos="2115"/>
        <p:guide pos="2880"/>
        <p:guide orient="horz" pos="4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MSNW3_CLNEURO_SERVER\CLNEURO\Stroke%20Unit\Sarah%20Pendlebury\Papers\OPTIMA\OPTIMA_OXVASC_MoCA_data_May_11\Cognitive_profile_graphs_July_20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impact%20of%20event%20severity%20by%20ag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graphs\impact%20of%20severity%20by%20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MSNW3_CLNEURO_SERVER\CLNEURO\Stroke%20Unit\Sarah%20Pendlebury\Papers\OPTIMA\OPTIMA_OXVASC_MoCA_data_May_11\Cognitive_profile_graphs_July_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pre-postevent%20dementia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pre-postevent%20dementia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pre-postevent%20dementia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pre-postevent%20dementia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pre-postevent%20dementia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IUS1\NDCN\NDCN\Research\Stroke_Unit\Sarah%20Pendlebury\from%20Rose%20Wharton\Dementia%20up%20to%20date%20-%20december%202016\pre-postevent%20dementia%20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pendlebury\Local%20Settings\Temporary%20Internet%20Files\Content.IE5\0JAXMH8Z\Figures2&amp;3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MMSE!$B$3:$B$12</c:f>
              <c:strCache>
                <c:ptCount val="10"/>
                <c:pt idx="0">
                  <c:v>Orientation</c:v>
                </c:pt>
                <c:pt idx="1">
                  <c:v>Subtraction</c:v>
                </c:pt>
                <c:pt idx="2">
                  <c:v>Recall</c:v>
                </c:pt>
                <c:pt idx="3">
                  <c:v>Naming</c:v>
                </c:pt>
                <c:pt idx="4">
                  <c:v>Language</c:v>
                </c:pt>
                <c:pt idx="5">
                  <c:v>Comprehension</c:v>
                </c:pt>
                <c:pt idx="6">
                  <c:v>Registration</c:v>
                </c:pt>
                <c:pt idx="7">
                  <c:v>Reading</c:v>
                </c:pt>
                <c:pt idx="8">
                  <c:v>Writing</c:v>
                </c:pt>
                <c:pt idx="9">
                  <c:v>Drawing</c:v>
                </c:pt>
              </c:strCache>
            </c:strRef>
          </c:cat>
          <c:val>
            <c:numRef>
              <c:f>MMSE!$C$3:$C$12</c:f>
              <c:numCache>
                <c:formatCode>0</c:formatCode>
                <c:ptCount val="10"/>
                <c:pt idx="0">
                  <c:v>96.35509999999998</c:v>
                </c:pt>
                <c:pt idx="1">
                  <c:v>97.3832</c:v>
                </c:pt>
                <c:pt idx="2">
                  <c:v>79.4393</c:v>
                </c:pt>
                <c:pt idx="3">
                  <c:v>100.0</c:v>
                </c:pt>
                <c:pt idx="4">
                  <c:v>81.30839999999998</c:v>
                </c:pt>
                <c:pt idx="5">
                  <c:v>96.5732</c:v>
                </c:pt>
                <c:pt idx="6">
                  <c:v>99.06539999999998</c:v>
                </c:pt>
                <c:pt idx="7">
                  <c:v>100.0</c:v>
                </c:pt>
                <c:pt idx="8">
                  <c:v>100.0</c:v>
                </c:pt>
                <c:pt idx="9">
                  <c:v>96.2617</c:v>
                </c:pt>
              </c:numCache>
            </c:numRef>
          </c:val>
          <c:smooth val="0"/>
        </c:ser>
        <c:ser>
          <c:idx val="1"/>
          <c:order val="1"/>
          <c:spPr>
            <a:ln w="19050">
              <a:solidFill>
                <a:prstClr val="black"/>
              </a:solidFill>
              <a:prstDash val="dash"/>
            </a:ln>
          </c:spPr>
          <c:marker>
            <c:symbol val="none"/>
          </c:marker>
          <c:cat>
            <c:strRef>
              <c:f>MMSE!$B$3:$B$12</c:f>
              <c:strCache>
                <c:ptCount val="10"/>
                <c:pt idx="0">
                  <c:v>Orientation</c:v>
                </c:pt>
                <c:pt idx="1">
                  <c:v>Subtraction</c:v>
                </c:pt>
                <c:pt idx="2">
                  <c:v>Recall</c:v>
                </c:pt>
                <c:pt idx="3">
                  <c:v>Naming</c:v>
                </c:pt>
                <c:pt idx="4">
                  <c:v>Language</c:v>
                </c:pt>
                <c:pt idx="5">
                  <c:v>Comprehension</c:v>
                </c:pt>
                <c:pt idx="6">
                  <c:v>Registration</c:v>
                </c:pt>
                <c:pt idx="7">
                  <c:v>Reading</c:v>
                </c:pt>
                <c:pt idx="8">
                  <c:v>Writing</c:v>
                </c:pt>
                <c:pt idx="9">
                  <c:v>Drawing</c:v>
                </c:pt>
              </c:strCache>
            </c:strRef>
          </c:cat>
          <c:val>
            <c:numRef>
              <c:f>MMSE!$D$3:$D$12</c:f>
              <c:numCache>
                <c:formatCode>0</c:formatCode>
                <c:ptCount val="10"/>
                <c:pt idx="0">
                  <c:v>97.8873</c:v>
                </c:pt>
                <c:pt idx="1">
                  <c:v>86.47889999999998</c:v>
                </c:pt>
                <c:pt idx="2">
                  <c:v>85.44600000000002</c:v>
                </c:pt>
                <c:pt idx="3">
                  <c:v>100.0</c:v>
                </c:pt>
                <c:pt idx="4">
                  <c:v>80.9859</c:v>
                </c:pt>
                <c:pt idx="5">
                  <c:v>99.5305</c:v>
                </c:pt>
                <c:pt idx="6">
                  <c:v>100.0</c:v>
                </c:pt>
                <c:pt idx="7">
                  <c:v>100.0</c:v>
                </c:pt>
                <c:pt idx="8">
                  <c:v>97.18309999999998</c:v>
                </c:pt>
                <c:pt idx="9">
                  <c:v>90.8451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prstClr val="black"/>
              </a:solidFill>
              <a:prstDash val="sysDot"/>
            </a:ln>
          </c:spPr>
          <c:marker>
            <c:symbol val="none"/>
          </c:marker>
          <c:cat>
            <c:strRef>
              <c:f>MMSE!$B$3:$B$12</c:f>
              <c:strCache>
                <c:ptCount val="10"/>
                <c:pt idx="0">
                  <c:v>Orientation</c:v>
                </c:pt>
                <c:pt idx="1">
                  <c:v>Subtraction</c:v>
                </c:pt>
                <c:pt idx="2">
                  <c:v>Recall</c:v>
                </c:pt>
                <c:pt idx="3">
                  <c:v>Naming</c:v>
                </c:pt>
                <c:pt idx="4">
                  <c:v>Language</c:v>
                </c:pt>
                <c:pt idx="5">
                  <c:v>Comprehension</c:v>
                </c:pt>
                <c:pt idx="6">
                  <c:v>Registration</c:v>
                </c:pt>
                <c:pt idx="7">
                  <c:v>Reading</c:v>
                </c:pt>
                <c:pt idx="8">
                  <c:v>Writing</c:v>
                </c:pt>
                <c:pt idx="9">
                  <c:v>Drawing</c:v>
                </c:pt>
              </c:strCache>
            </c:strRef>
          </c:cat>
          <c:val>
            <c:numRef>
              <c:f>MMSE!$E$3:$E$12</c:f>
              <c:numCache>
                <c:formatCode>0</c:formatCode>
                <c:ptCount val="10"/>
                <c:pt idx="0">
                  <c:v>95.8937</c:v>
                </c:pt>
                <c:pt idx="1">
                  <c:v>81.06279999999998</c:v>
                </c:pt>
                <c:pt idx="2">
                  <c:v>83.0918</c:v>
                </c:pt>
                <c:pt idx="3">
                  <c:v>99.51460000000052</c:v>
                </c:pt>
                <c:pt idx="4">
                  <c:v>74.2718</c:v>
                </c:pt>
                <c:pt idx="5">
                  <c:v>98.87279999999929</c:v>
                </c:pt>
                <c:pt idx="6">
                  <c:v>99.1948</c:v>
                </c:pt>
                <c:pt idx="7">
                  <c:v>99.51460000000052</c:v>
                </c:pt>
                <c:pt idx="8">
                  <c:v>95.6311</c:v>
                </c:pt>
                <c:pt idx="9">
                  <c:v>83.4951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2387888"/>
        <c:axId val="2122391200"/>
      </c:lineChart>
      <c:catAx>
        <c:axId val="212238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GB" sz="1400">
                <a:solidFill>
                  <a:schemeClr val="tx1"/>
                </a:solidFill>
              </a:defRPr>
            </a:pPr>
            <a:endParaRPr lang="en-US"/>
          </a:p>
        </c:txPr>
        <c:crossAx val="2122391200"/>
        <c:crosses val="autoZero"/>
        <c:auto val="1"/>
        <c:lblAlgn val="ctr"/>
        <c:lblOffset val="100"/>
        <c:noMultiLvlLbl val="0"/>
      </c:catAx>
      <c:valAx>
        <c:axId val="2122391200"/>
        <c:scaling>
          <c:orientation val="minMax"/>
          <c:max val="100.0"/>
          <c:min val="40.0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GB">
                <a:solidFill>
                  <a:schemeClr val="tx1"/>
                </a:solidFill>
              </a:defRPr>
            </a:pPr>
            <a:endParaRPr lang="en-US"/>
          </a:p>
        </c:txPr>
        <c:crossAx val="212238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80995188101487"/>
          <c:y val="0.0745487022455526"/>
          <c:w val="0.897456036745407"/>
          <c:h val="0.832619568387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'index event only'!$H$27</c:f>
              <c:strCache>
                <c:ptCount val="1"/>
                <c:pt idx="0">
                  <c:v>TIA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'index event only'!$J$28:$J$30</c:f>
                <c:numCache>
                  <c:formatCode>General</c:formatCode>
                  <c:ptCount val="3"/>
                  <c:pt idx="0">
                    <c:v>2.87</c:v>
                  </c:pt>
                  <c:pt idx="1">
                    <c:v>3.47</c:v>
                  </c:pt>
                  <c:pt idx="2">
                    <c:v>3.25</c:v>
                  </c:pt>
                </c:numCache>
              </c:numRef>
            </c:plus>
            <c:minus>
              <c:numRef>
                <c:f>'index event only'!$I$28:$I$30</c:f>
                <c:numCache>
                  <c:formatCode>General</c:formatCode>
                  <c:ptCount val="3"/>
                  <c:pt idx="0">
                    <c:v>0.61</c:v>
                  </c:pt>
                  <c:pt idx="1">
                    <c:v>1.44</c:v>
                  </c:pt>
                  <c:pt idx="2">
                    <c:v>2.21</c:v>
                  </c:pt>
                </c:numCache>
              </c:numRef>
            </c:minus>
          </c:errBars>
          <c:cat>
            <c:strRef>
              <c:f>'index event only'!$G$28:$G$30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&gt;75 years</c:v>
                </c:pt>
              </c:strCache>
            </c:strRef>
          </c:cat>
          <c:val>
            <c:numRef>
              <c:f>'index event only'!$H$28:$H$30</c:f>
              <c:numCache>
                <c:formatCode>General</c:formatCode>
                <c:ptCount val="3"/>
                <c:pt idx="0">
                  <c:v>0.63</c:v>
                </c:pt>
                <c:pt idx="1">
                  <c:v>1.81</c:v>
                </c:pt>
                <c:pt idx="2">
                  <c:v>5.02</c:v>
                </c:pt>
              </c:numCache>
            </c:numRef>
          </c:val>
        </c:ser>
        <c:ser>
          <c:idx val="1"/>
          <c:order val="1"/>
          <c:tx>
            <c:strRef>
              <c:f>'index event only'!$K$27</c:f>
              <c:strCache>
                <c:ptCount val="1"/>
                <c:pt idx="0">
                  <c:v>Minor stroke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'index event only'!$M$28:$M$30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2.56</c:v>
                  </c:pt>
                  <c:pt idx="2">
                    <c:v>3.6</c:v>
                  </c:pt>
                </c:numCache>
              </c:numRef>
            </c:plus>
            <c:minus>
              <c:numRef>
                <c:f>'index event only'!$L$28:$L$30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1.43</c:v>
                  </c:pt>
                  <c:pt idx="2">
                    <c:v>2.78</c:v>
                  </c:pt>
                </c:numCache>
              </c:numRef>
            </c:minus>
          </c:errBars>
          <c:cat>
            <c:strRef>
              <c:f>'index event only'!$G$28:$G$30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&gt;75 years</c:v>
                </c:pt>
              </c:strCache>
            </c:strRef>
          </c:cat>
          <c:val>
            <c:numRef>
              <c:f>'index event only'!$K$28:$K$30</c:f>
              <c:numCache>
                <c:formatCode>General</c:formatCode>
                <c:ptCount val="3"/>
                <c:pt idx="0">
                  <c:v>0.0</c:v>
                </c:pt>
                <c:pt idx="1">
                  <c:v>1.97</c:v>
                </c:pt>
                <c:pt idx="2">
                  <c:v>9.040000000000001</c:v>
                </c:pt>
              </c:numCache>
            </c:numRef>
          </c:val>
        </c:ser>
        <c:ser>
          <c:idx val="2"/>
          <c:order val="2"/>
          <c:tx>
            <c:strRef>
              <c:f>'index event only'!$N$27</c:f>
              <c:strCache>
                <c:ptCount val="1"/>
                <c:pt idx="0">
                  <c:v>Major stroke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'index event only'!$P$28:$P$30</c:f>
                <c:numCache>
                  <c:formatCode>General</c:formatCode>
                  <c:ptCount val="3"/>
                  <c:pt idx="0">
                    <c:v>7.94</c:v>
                  </c:pt>
                  <c:pt idx="1">
                    <c:v>6.2</c:v>
                  </c:pt>
                  <c:pt idx="2">
                    <c:v>4.78</c:v>
                  </c:pt>
                </c:numCache>
              </c:numRef>
            </c:plus>
            <c:minus>
              <c:numRef>
                <c:f>'index event only'!$O$28:$O$30</c:f>
                <c:numCache>
                  <c:formatCode>General</c:formatCode>
                  <c:ptCount val="3"/>
                  <c:pt idx="0">
                    <c:v>4.02</c:v>
                  </c:pt>
                  <c:pt idx="1">
                    <c:v>3.33</c:v>
                  </c:pt>
                  <c:pt idx="2">
                    <c:v>4.04</c:v>
                  </c:pt>
                </c:numCache>
              </c:numRef>
            </c:minus>
          </c:errBars>
          <c:cat>
            <c:strRef>
              <c:f>'index event only'!$G$28:$G$30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&gt;75 years</c:v>
                </c:pt>
              </c:strCache>
            </c:strRef>
          </c:cat>
          <c:val>
            <c:numRef>
              <c:f>'index event only'!$N$28:$N$30</c:f>
              <c:numCache>
                <c:formatCode>General</c:formatCode>
                <c:ptCount val="3"/>
                <c:pt idx="0">
                  <c:v>5.95</c:v>
                </c:pt>
                <c:pt idx="1">
                  <c:v>5.26</c:v>
                </c:pt>
                <c:pt idx="2">
                  <c:v>19.41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axId val="2055252336"/>
        <c:axId val="2055243808"/>
      </c:barChart>
      <c:catAx>
        <c:axId val="205525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55243808"/>
        <c:crosses val="autoZero"/>
        <c:auto val="1"/>
        <c:lblAlgn val="ctr"/>
        <c:lblOffset val="100"/>
        <c:noMultiLvlLbl val="0"/>
      </c:catAx>
      <c:valAx>
        <c:axId val="2055243808"/>
        <c:scaling>
          <c:orientation val="minMax"/>
          <c:max val="25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5252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('index event only'!$D$81,'index event only'!$G$81,'index event only'!$J$81)</c:f>
                <c:numCache>
                  <c:formatCode>General</c:formatCode>
                  <c:ptCount val="3"/>
                  <c:pt idx="0">
                    <c:v>4.8</c:v>
                  </c:pt>
                  <c:pt idx="1">
                    <c:v>4.4</c:v>
                  </c:pt>
                  <c:pt idx="2">
                    <c:v>16.5</c:v>
                  </c:pt>
                </c:numCache>
              </c:numRef>
            </c:plus>
            <c:minus>
              <c:numRef>
                <c:f>('index event only'!$C$81,'index event only'!$F$81,'index event only'!$I$81)</c:f>
                <c:numCache>
                  <c:formatCode>General</c:formatCode>
                  <c:ptCount val="3"/>
                  <c:pt idx="0">
                    <c:v>0.7</c:v>
                  </c:pt>
                  <c:pt idx="1">
                    <c:v>2.28</c:v>
                  </c:pt>
                  <c:pt idx="2">
                    <c:v>9.8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'index event only'!$A$81:$A$83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&gt;75 years</c:v>
                </c:pt>
              </c:strCache>
            </c:strRef>
          </c:cat>
          <c:val>
            <c:numRef>
              <c:f>'index event only'!$B$81:$B$83</c:f>
              <c:numCache>
                <c:formatCode>General</c:formatCode>
                <c:ptCount val="3"/>
                <c:pt idx="0">
                  <c:v>0.81</c:v>
                </c:pt>
                <c:pt idx="1">
                  <c:v>10.12</c:v>
                </c:pt>
                <c:pt idx="2">
                  <c:v>32.49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('index event only'!$D$82,'index event only'!$G$82,'index event only'!$J$82)</c:f>
                <c:numCache>
                  <c:formatCode>General</c:formatCode>
                  <c:ptCount val="3"/>
                  <c:pt idx="0">
                    <c:v>6.659999999999996</c:v>
                  </c:pt>
                  <c:pt idx="1">
                    <c:v>6.67</c:v>
                  </c:pt>
                  <c:pt idx="2">
                    <c:v>14.11</c:v>
                  </c:pt>
                </c:numCache>
              </c:numRef>
            </c:plus>
            <c:minus>
              <c:numRef>
                <c:f>('index event only'!$C$82,'index event only'!$F$82,'index event only'!$I$82)</c:f>
                <c:numCache>
                  <c:formatCode>General</c:formatCode>
                  <c:ptCount val="3"/>
                  <c:pt idx="0">
                    <c:v>4.119999999999997</c:v>
                  </c:pt>
                  <c:pt idx="1">
                    <c:v>4.87</c:v>
                  </c:pt>
                  <c:pt idx="2">
                    <c:v>10.93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'index event only'!$A$81:$A$83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&gt;75 years</c:v>
                </c:pt>
              </c:strCache>
            </c:strRef>
          </c:cat>
          <c:val>
            <c:numRef>
              <c:f>'index event only'!$E$81:$E$83</c:f>
              <c:numCache>
                <c:formatCode>General</c:formatCode>
                <c:ptCount val="3"/>
                <c:pt idx="0">
                  <c:v>4.609999999999998</c:v>
                </c:pt>
                <c:pt idx="1">
                  <c:v>16.2</c:v>
                </c:pt>
                <c:pt idx="2">
                  <c:v>43.94</c:v>
                </c:pt>
              </c:numCache>
            </c:numRef>
          </c:val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('index event only'!$D$83,'index event only'!$G$83,'index event only'!$J$83)</c:f>
                <c:numCache>
                  <c:formatCode>General</c:formatCode>
                  <c:ptCount val="3"/>
                  <c:pt idx="0">
                    <c:v>6.649999999999998</c:v>
                  </c:pt>
                  <c:pt idx="1">
                    <c:v>6.2</c:v>
                  </c:pt>
                  <c:pt idx="2">
                    <c:v>7.78</c:v>
                  </c:pt>
                </c:numCache>
              </c:numRef>
            </c:plus>
            <c:minus>
              <c:numRef>
                <c:f>('index event only'!$C$83,'index event only'!$F$83,'index event only'!$I$83)</c:f>
                <c:numCache>
                  <c:formatCode>General</c:formatCode>
                  <c:ptCount val="3"/>
                  <c:pt idx="0">
                    <c:v>5.77</c:v>
                  </c:pt>
                  <c:pt idx="1">
                    <c:v>5.74</c:v>
                  </c:pt>
                  <c:pt idx="2">
                    <c:v>7.35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'index event only'!$A$81:$A$83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&gt;75 years</c:v>
                </c:pt>
              </c:strCache>
            </c:strRef>
          </c:cat>
          <c:val>
            <c:numRef>
              <c:f>'index event only'!$H$81:$H$83</c:f>
              <c:numCache>
                <c:formatCode>General</c:formatCode>
                <c:ptCount val="3"/>
                <c:pt idx="0">
                  <c:v>20.78</c:v>
                </c:pt>
                <c:pt idx="1">
                  <c:v>34.55</c:v>
                </c:pt>
                <c:pt idx="2">
                  <c:v>51.81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89038144"/>
        <c:axId val="2089039536"/>
      </c:barChart>
      <c:catAx>
        <c:axId val="208903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039536"/>
        <c:crosses val="autoZero"/>
        <c:auto val="1"/>
        <c:lblAlgn val="ctr"/>
        <c:lblOffset val="100"/>
        <c:noMultiLvlLbl val="0"/>
      </c:catAx>
      <c:valAx>
        <c:axId val="2089039536"/>
        <c:scaling>
          <c:orientation val="minMax"/>
          <c:max val="6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03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62074159337"/>
          <c:y val="0.0745485978756593"/>
          <c:w val="0.833991329005775"/>
          <c:h val="0.600449255638266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MoCA!$B$3:$B$12</c:f>
              <c:strCache>
                <c:ptCount val="10"/>
                <c:pt idx="0">
                  <c:v>Orientation</c:v>
                </c:pt>
                <c:pt idx="1">
                  <c:v>Subtraction</c:v>
                </c:pt>
                <c:pt idx="2">
                  <c:v>Recall</c:v>
                </c:pt>
                <c:pt idx="3">
                  <c:v>Naming</c:v>
                </c:pt>
                <c:pt idx="4">
                  <c:v>Language</c:v>
                </c:pt>
                <c:pt idx="5">
                  <c:v>Visuoexec</c:v>
                </c:pt>
                <c:pt idx="6">
                  <c:v>Attention</c:v>
                </c:pt>
                <c:pt idx="7">
                  <c:v>A</c:v>
                </c:pt>
                <c:pt idx="8">
                  <c:v>F</c:v>
                </c:pt>
                <c:pt idx="9">
                  <c:v>Abstraction</c:v>
                </c:pt>
              </c:strCache>
            </c:strRef>
          </c:cat>
          <c:val>
            <c:numRef>
              <c:f>MoCA!$C$3:$C$12</c:f>
              <c:numCache>
                <c:formatCode>0</c:formatCode>
                <c:ptCount val="10"/>
                <c:pt idx="0">
                  <c:v>95.3271</c:v>
                </c:pt>
                <c:pt idx="1">
                  <c:v>89.0966</c:v>
                </c:pt>
                <c:pt idx="2">
                  <c:v>47.8505</c:v>
                </c:pt>
                <c:pt idx="3">
                  <c:v>95.63859999999998</c:v>
                </c:pt>
                <c:pt idx="4">
                  <c:v>85.9813</c:v>
                </c:pt>
                <c:pt idx="5">
                  <c:v>87.10279999999995</c:v>
                </c:pt>
                <c:pt idx="6">
                  <c:v>98.5981</c:v>
                </c:pt>
                <c:pt idx="7">
                  <c:v>95.3271</c:v>
                </c:pt>
                <c:pt idx="8">
                  <c:v>82.243</c:v>
                </c:pt>
                <c:pt idx="9">
                  <c:v>90.18689999999998</c:v>
                </c:pt>
              </c:numCache>
            </c:numRef>
          </c:val>
          <c:smooth val="0"/>
        </c:ser>
        <c:ser>
          <c:idx val="1"/>
          <c:order val="1"/>
          <c:spPr>
            <a:ln w="19050">
              <a:solidFill>
                <a:prstClr val="black"/>
              </a:solidFill>
              <a:prstDash val="dash"/>
            </a:ln>
          </c:spPr>
          <c:marker>
            <c:symbol val="none"/>
          </c:marker>
          <c:cat>
            <c:strRef>
              <c:f>MoCA!$B$3:$B$12</c:f>
              <c:strCache>
                <c:ptCount val="10"/>
                <c:pt idx="0">
                  <c:v>Orientation</c:v>
                </c:pt>
                <c:pt idx="1">
                  <c:v>Subtraction</c:v>
                </c:pt>
                <c:pt idx="2">
                  <c:v>Recall</c:v>
                </c:pt>
                <c:pt idx="3">
                  <c:v>Naming</c:v>
                </c:pt>
                <c:pt idx="4">
                  <c:v>Language</c:v>
                </c:pt>
                <c:pt idx="5">
                  <c:v>Visuoexec</c:v>
                </c:pt>
                <c:pt idx="6">
                  <c:v>Attention</c:v>
                </c:pt>
                <c:pt idx="7">
                  <c:v>A</c:v>
                </c:pt>
                <c:pt idx="8">
                  <c:v>F</c:v>
                </c:pt>
                <c:pt idx="9">
                  <c:v>Abstraction</c:v>
                </c:pt>
              </c:strCache>
            </c:strRef>
          </c:cat>
          <c:val>
            <c:numRef>
              <c:f>MoCA!$D$3:$D$12</c:f>
              <c:numCache>
                <c:formatCode>0</c:formatCode>
                <c:ptCount val="10"/>
                <c:pt idx="0">
                  <c:v>97.18309999999998</c:v>
                </c:pt>
                <c:pt idx="1">
                  <c:v>89.2019</c:v>
                </c:pt>
                <c:pt idx="2">
                  <c:v>54.36620000000001</c:v>
                </c:pt>
                <c:pt idx="3">
                  <c:v>92.4883</c:v>
                </c:pt>
                <c:pt idx="4">
                  <c:v>73.0</c:v>
                </c:pt>
                <c:pt idx="5">
                  <c:v>77.0</c:v>
                </c:pt>
                <c:pt idx="6">
                  <c:v>92.9577</c:v>
                </c:pt>
                <c:pt idx="7">
                  <c:v>89.0</c:v>
                </c:pt>
                <c:pt idx="8">
                  <c:v>72.0</c:v>
                </c:pt>
                <c:pt idx="9">
                  <c:v>75.0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prstClr val="black"/>
              </a:solidFill>
              <a:prstDash val="sysDot"/>
            </a:ln>
          </c:spPr>
          <c:marker>
            <c:symbol val="none"/>
          </c:marker>
          <c:cat>
            <c:strRef>
              <c:f>MoCA!$B$3:$B$12</c:f>
              <c:strCache>
                <c:ptCount val="10"/>
                <c:pt idx="0">
                  <c:v>Orientation</c:v>
                </c:pt>
                <c:pt idx="1">
                  <c:v>Subtraction</c:v>
                </c:pt>
                <c:pt idx="2">
                  <c:v>Recall</c:v>
                </c:pt>
                <c:pt idx="3">
                  <c:v>Naming</c:v>
                </c:pt>
                <c:pt idx="4">
                  <c:v>Language</c:v>
                </c:pt>
                <c:pt idx="5">
                  <c:v>Visuoexec</c:v>
                </c:pt>
                <c:pt idx="6">
                  <c:v>Attention</c:v>
                </c:pt>
                <c:pt idx="7">
                  <c:v>A</c:v>
                </c:pt>
                <c:pt idx="8">
                  <c:v>F</c:v>
                </c:pt>
                <c:pt idx="9">
                  <c:v>Abstraction</c:v>
                </c:pt>
              </c:strCache>
            </c:strRef>
          </c:cat>
          <c:val>
            <c:numRef>
              <c:f>MoCA!$E$3:$E$12</c:f>
              <c:numCache>
                <c:formatCode>0</c:formatCode>
                <c:ptCount val="10"/>
                <c:pt idx="0">
                  <c:v>94.0</c:v>
                </c:pt>
                <c:pt idx="1">
                  <c:v>85.0</c:v>
                </c:pt>
                <c:pt idx="2">
                  <c:v>42.0</c:v>
                </c:pt>
                <c:pt idx="3">
                  <c:v>92.094</c:v>
                </c:pt>
                <c:pt idx="4">
                  <c:v>72.0</c:v>
                </c:pt>
                <c:pt idx="5">
                  <c:v>68.0</c:v>
                </c:pt>
                <c:pt idx="6">
                  <c:v>92.0</c:v>
                </c:pt>
                <c:pt idx="7">
                  <c:v>73.0</c:v>
                </c:pt>
                <c:pt idx="8">
                  <c:v>48.0</c:v>
                </c:pt>
                <c:pt idx="9">
                  <c:v>67.0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6773424"/>
        <c:axId val="2126776720"/>
      </c:lineChart>
      <c:catAx>
        <c:axId val="212677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en-GB" sz="1400" baseline="0">
                <a:solidFill>
                  <a:schemeClr val="tx1"/>
                </a:solidFill>
              </a:defRPr>
            </a:pPr>
            <a:endParaRPr lang="en-US"/>
          </a:p>
        </c:txPr>
        <c:crossAx val="2126776720"/>
        <c:crosses val="autoZero"/>
        <c:auto val="1"/>
        <c:lblAlgn val="ctr"/>
        <c:lblOffset val="100"/>
        <c:noMultiLvlLbl val="0"/>
      </c:catAx>
      <c:valAx>
        <c:axId val="2126776720"/>
        <c:scaling>
          <c:orientation val="minMax"/>
          <c:max val="100.0"/>
          <c:min val="40.0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GB">
                <a:solidFill>
                  <a:schemeClr val="tx1"/>
                </a:solidFill>
              </a:defRPr>
            </a:pPr>
            <a:endParaRPr lang="en-US"/>
          </a:p>
        </c:txPr>
        <c:crossAx val="2126773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'pre event'!$E$2:$E$6</c:f>
                <c:numCache>
                  <c:formatCode>General</c:formatCode>
                  <c:ptCount val="5"/>
                  <c:pt idx="0">
                    <c:v>1.89</c:v>
                  </c:pt>
                  <c:pt idx="1">
                    <c:v>1.74</c:v>
                  </c:pt>
                  <c:pt idx="2">
                    <c:v>5.73</c:v>
                  </c:pt>
                  <c:pt idx="3">
                    <c:v>6.189999999999999</c:v>
                  </c:pt>
                  <c:pt idx="4">
                    <c:v>5.819999999999998</c:v>
                  </c:pt>
                </c:numCache>
              </c:numRef>
            </c:plus>
            <c:minus>
              <c:numRef>
                <c:f>'pre event'!$D$2:$D$6</c:f>
                <c:numCache>
                  <c:formatCode>General</c:formatCode>
                  <c:ptCount val="5"/>
                  <c:pt idx="0">
                    <c:v>1.44</c:v>
                  </c:pt>
                  <c:pt idx="1">
                    <c:v>1.41</c:v>
                  </c:pt>
                  <c:pt idx="2">
                    <c:v>4.189999999999999</c:v>
                  </c:pt>
                  <c:pt idx="3">
                    <c:v>4.81</c:v>
                  </c:pt>
                  <c:pt idx="4">
                    <c:v>4.8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'pre event'!$B$2:$B$6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NIHSS&gt;11</c:v>
                </c:pt>
              </c:strCache>
            </c:strRef>
          </c:cat>
          <c:val>
            <c:numRef>
              <c:f>'pre event'!$C$2:$C$6</c:f>
              <c:numCache>
                <c:formatCode>General</c:formatCode>
                <c:ptCount val="5"/>
                <c:pt idx="0">
                  <c:v>4.5</c:v>
                </c:pt>
                <c:pt idx="1">
                  <c:v>5.4</c:v>
                </c:pt>
                <c:pt idx="2">
                  <c:v>11.4</c:v>
                </c:pt>
                <c:pt idx="3">
                  <c:v>15.8</c:v>
                </c:pt>
                <c:pt idx="4">
                  <c:v>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2125359248"/>
        <c:axId val="2125363344"/>
      </c:barChart>
      <c:catAx>
        <c:axId val="21253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363344"/>
        <c:crosses val="autoZero"/>
        <c:auto val="1"/>
        <c:lblAlgn val="ctr"/>
        <c:lblOffset val="100"/>
        <c:noMultiLvlLbl val="0"/>
      </c:catAx>
      <c:valAx>
        <c:axId val="212536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35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13972521572"/>
          <c:y val="0.0570606533914532"/>
          <c:w val="0.794417286968114"/>
          <c:h val="0.6806380173444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'pre event'!$E$33:$E$37</c:f>
                <c:numCache>
                  <c:formatCode>General</c:formatCode>
                  <c:ptCount val="5"/>
                  <c:pt idx="0">
                    <c:v>13.79</c:v>
                  </c:pt>
                  <c:pt idx="1">
                    <c:v>8.74</c:v>
                  </c:pt>
                  <c:pt idx="2">
                    <c:v>24.03</c:v>
                  </c:pt>
                  <c:pt idx="3">
                    <c:v>22.18</c:v>
                  </c:pt>
                  <c:pt idx="4">
                    <c:v>18.92</c:v>
                  </c:pt>
                </c:numCache>
              </c:numRef>
            </c:plus>
            <c:minus>
              <c:numRef>
                <c:f>'pre event'!$D$33:$D$37</c:f>
                <c:numCache>
                  <c:formatCode>General</c:formatCode>
                  <c:ptCount val="5"/>
                  <c:pt idx="0">
                    <c:v>8.92</c:v>
                  </c:pt>
                  <c:pt idx="1">
                    <c:v>5.42</c:v>
                  </c:pt>
                  <c:pt idx="2">
                    <c:v>9.92</c:v>
                  </c:pt>
                  <c:pt idx="3">
                    <c:v>12.99</c:v>
                  </c:pt>
                  <c:pt idx="4">
                    <c:v>13.14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'pre event'!$B$33:$B$37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NIHSS&gt;11</c:v>
                </c:pt>
              </c:strCache>
            </c:strRef>
          </c:cat>
          <c:val>
            <c:numRef>
              <c:f>'pre event'!$C$33:$C$37</c:f>
              <c:numCache>
                <c:formatCode>General</c:formatCode>
                <c:ptCount val="5"/>
                <c:pt idx="0">
                  <c:v>18.5</c:v>
                </c:pt>
                <c:pt idx="1">
                  <c:v>10.4</c:v>
                </c:pt>
                <c:pt idx="2">
                  <c:v>12.5</c:v>
                </c:pt>
                <c:pt idx="3">
                  <c:v>22.9</c:v>
                </c:pt>
                <c:pt idx="4">
                  <c:v>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2126865504"/>
        <c:axId val="2126868928"/>
      </c:barChart>
      <c:catAx>
        <c:axId val="21268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868928"/>
        <c:crosses val="autoZero"/>
        <c:auto val="1"/>
        <c:lblAlgn val="ctr"/>
        <c:lblOffset val="100"/>
        <c:noMultiLvlLbl val="0"/>
      </c:catAx>
      <c:valAx>
        <c:axId val="212686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86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34996111543"/>
          <c:y val="0.077454137392662"/>
          <c:w val="0.800296263378143"/>
          <c:h val="0.648361461521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'pre event'!$E$17:$E$21</c:f>
                <c:numCache>
                  <c:formatCode>General</c:formatCode>
                  <c:ptCount val="5"/>
                  <c:pt idx="0">
                    <c:v>1.71</c:v>
                  </c:pt>
                  <c:pt idx="1">
                    <c:v>1.76</c:v>
                  </c:pt>
                  <c:pt idx="2">
                    <c:v>6.149999999999999</c:v>
                  </c:pt>
                  <c:pt idx="3">
                    <c:v>6.6</c:v>
                  </c:pt>
                  <c:pt idx="4">
                    <c:v>6.159999999999997</c:v>
                  </c:pt>
                </c:numCache>
              </c:numRef>
            </c:plus>
            <c:minus>
              <c:numRef>
                <c:f>'pre event'!$D$17:$D$21</c:f>
                <c:numCache>
                  <c:formatCode>General</c:formatCode>
                  <c:ptCount val="5"/>
                  <c:pt idx="0">
                    <c:v>1.21</c:v>
                  </c:pt>
                  <c:pt idx="1">
                    <c:v>1.39</c:v>
                  </c:pt>
                  <c:pt idx="2">
                    <c:v>4.4</c:v>
                  </c:pt>
                  <c:pt idx="3">
                    <c:v>4.95</c:v>
                  </c:pt>
                  <c:pt idx="4">
                    <c:v>4.91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'pre event'!$B$17:$B$21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NIHSS&gt;11</c:v>
                </c:pt>
              </c:strCache>
            </c:strRef>
          </c:cat>
          <c:val>
            <c:numRef>
              <c:f>'pre event'!$C$17:$C$21</c:f>
              <c:numCache>
                <c:formatCode>General</c:formatCode>
                <c:ptCount val="5"/>
                <c:pt idx="0">
                  <c:v>3.0</c:v>
                </c:pt>
                <c:pt idx="1">
                  <c:v>4.7</c:v>
                </c:pt>
                <c:pt idx="2">
                  <c:v>11.3</c:v>
                </c:pt>
                <c:pt idx="3">
                  <c:v>14.5</c:v>
                </c:pt>
                <c:pt idx="4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055950016"/>
        <c:axId val="2056100064"/>
      </c:barChart>
      <c:catAx>
        <c:axId val="205595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100064"/>
        <c:crosses val="autoZero"/>
        <c:auto val="1"/>
        <c:lblAlgn val="ctr"/>
        <c:lblOffset val="100"/>
        <c:noMultiLvlLbl val="0"/>
      </c:catAx>
      <c:valAx>
        <c:axId val="2056100064"/>
        <c:scaling>
          <c:orientation val="minMax"/>
          <c:max val="6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95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 event'!$C$2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bg1">
                    <a:lumMod val="95000"/>
                  </a:schemeClr>
                </a:fgClr>
                <a:bgClr>
                  <a:prstClr val="white"/>
                </a:bgClr>
              </a:pattFill>
              <a:ln w="12700"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prstClr val="white"/>
                </a:bgClr>
              </a:pattFill>
              <a:ln w="1270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tx1">
                    <a:lumMod val="65000"/>
                    <a:lumOff val="35000"/>
                  </a:schemeClr>
                </a:fgClr>
                <a:bgClr>
                  <a:prstClr val="white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ltDnDiag"/>
              <a:ln w="12700"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'post event'!$E$3:$E$7</c:f>
                <c:numCache>
                  <c:formatCode>General</c:formatCode>
                  <c:ptCount val="5"/>
                  <c:pt idx="0">
                    <c:v>2.24</c:v>
                  </c:pt>
                  <c:pt idx="1">
                    <c:v>2.45</c:v>
                  </c:pt>
                  <c:pt idx="2">
                    <c:v>7.109999999999999</c:v>
                  </c:pt>
                  <c:pt idx="3">
                    <c:v>8.05</c:v>
                  </c:pt>
                  <c:pt idx="4">
                    <c:v>7.649999999999998</c:v>
                  </c:pt>
                </c:numCache>
              </c:numRef>
            </c:plus>
            <c:minus>
              <c:numRef>
                <c:f>'post event'!$D$3:$D$7</c:f>
                <c:numCache>
                  <c:formatCode>General</c:formatCode>
                  <c:ptCount val="5"/>
                  <c:pt idx="0">
                    <c:v>1.71</c:v>
                  </c:pt>
                  <c:pt idx="1">
                    <c:v>2.08</c:v>
                  </c:pt>
                  <c:pt idx="2">
                    <c:v>5.54</c:v>
                  </c:pt>
                  <c:pt idx="3">
                    <c:v>6.87</c:v>
                  </c:pt>
                  <c:pt idx="4">
                    <c:v>6.649999999999998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'post event'!$B$3:$B$7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NIHSS&gt;10</c:v>
                </c:pt>
              </c:strCache>
            </c:strRef>
          </c:cat>
          <c:val>
            <c:numRef>
              <c:f>'post event'!$C$3:$C$7</c:f>
              <c:numCache>
                <c:formatCode>General</c:formatCode>
                <c:ptCount val="5"/>
                <c:pt idx="0">
                  <c:v>6.8</c:v>
                </c:pt>
                <c:pt idx="1">
                  <c:v>12.5</c:v>
                </c:pt>
                <c:pt idx="2">
                  <c:v>21.4</c:v>
                </c:pt>
                <c:pt idx="3">
                  <c:v>34.2</c:v>
                </c:pt>
                <c:pt idx="4">
                  <c:v>35.9</c:v>
                </c:pt>
              </c:numCache>
            </c:numRef>
          </c:val>
        </c:ser>
        <c:ser>
          <c:idx val="1"/>
          <c:order val="1"/>
          <c:tx>
            <c:strRef>
              <c:f>'post event'!$F$2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'post event'!$H$3:$H$7</c:f>
                <c:numCache>
                  <c:formatCode>General</c:formatCode>
                  <c:ptCount val="5"/>
                  <c:pt idx="0">
                    <c:v>4.47</c:v>
                  </c:pt>
                  <c:pt idx="1">
                    <c:v>4.14</c:v>
                  </c:pt>
                  <c:pt idx="2">
                    <c:v>10.17</c:v>
                  </c:pt>
                  <c:pt idx="3">
                    <c:v>10.43</c:v>
                  </c:pt>
                  <c:pt idx="4">
                    <c:v>12.24</c:v>
                  </c:pt>
                </c:numCache>
              </c:numRef>
            </c:plus>
            <c:minus>
              <c:numRef>
                <c:f>'post event'!$G$3:$G$7</c:f>
                <c:numCache>
                  <c:formatCode>General</c:formatCode>
                  <c:ptCount val="5"/>
                  <c:pt idx="0">
                    <c:v>3.81</c:v>
                  </c:pt>
                  <c:pt idx="1">
                    <c:v>3.75</c:v>
                  </c:pt>
                  <c:pt idx="2">
                    <c:v>8.93</c:v>
                  </c:pt>
                  <c:pt idx="3">
                    <c:v>10.26</c:v>
                  </c:pt>
                  <c:pt idx="4">
                    <c:v>11.6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'post event'!$B$3:$B$7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NIHSS&gt;10</c:v>
                </c:pt>
              </c:strCache>
            </c:strRef>
          </c:cat>
          <c:val>
            <c:numRef>
              <c:f>'post event'!$F$3:$F$7</c:f>
              <c:numCache>
                <c:formatCode>General</c:formatCode>
                <c:ptCount val="5"/>
                <c:pt idx="0">
                  <c:v>22.0</c:v>
                </c:pt>
                <c:pt idx="1">
                  <c:v>30.2</c:v>
                </c:pt>
                <c:pt idx="2">
                  <c:v>42.8</c:v>
                </c:pt>
                <c:pt idx="3">
                  <c:v>60.8</c:v>
                </c:pt>
                <c:pt idx="4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3"/>
        <c:axId val="2126886880"/>
        <c:axId val="2126890272"/>
      </c:barChart>
      <c:catAx>
        <c:axId val="21268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890272"/>
        <c:crosses val="autoZero"/>
        <c:auto val="1"/>
        <c:lblAlgn val="ctr"/>
        <c:lblOffset val="100"/>
        <c:noMultiLvlLbl val="0"/>
      </c:catAx>
      <c:valAx>
        <c:axId val="212689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8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08334116722"/>
          <c:y val="0.0669241433757553"/>
          <c:w val="0.731856716775059"/>
          <c:h val="0.637601212586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'post event'!$C$18</c:f>
              <c:strCache>
                <c:ptCount val="1"/>
                <c:pt idx="0">
                  <c:v>1 year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'post event'!$E$19:$E$23</c:f>
                <c:numCache>
                  <c:formatCode>General</c:formatCode>
                  <c:ptCount val="5"/>
                  <c:pt idx="0">
                    <c:v>2.319999999999998</c:v>
                  </c:pt>
                  <c:pt idx="1">
                    <c:v>2.52</c:v>
                  </c:pt>
                  <c:pt idx="2">
                    <c:v>7.57</c:v>
                  </c:pt>
                  <c:pt idx="3">
                    <c:v>8.6</c:v>
                  </c:pt>
                  <c:pt idx="4">
                    <c:v>8.36</c:v>
                  </c:pt>
                </c:numCache>
              </c:numRef>
            </c:plus>
            <c:minus>
              <c:numRef>
                <c:f>'post event'!$D$19:$D$23</c:f>
                <c:numCache>
                  <c:formatCode>General</c:formatCode>
                  <c:ptCount val="5"/>
                  <c:pt idx="0">
                    <c:v>1.73</c:v>
                  </c:pt>
                  <c:pt idx="1">
                    <c:v>2.1</c:v>
                  </c:pt>
                  <c:pt idx="2">
                    <c:v>5.72</c:v>
                  </c:pt>
                  <c:pt idx="3">
                    <c:v>7.03</c:v>
                  </c:pt>
                  <c:pt idx="4">
                    <c:v>7.23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'post event'!$B$19:$B$23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NIHSS&gt;10</c:v>
                </c:pt>
              </c:strCache>
            </c:strRef>
          </c:cat>
          <c:val>
            <c:numRef>
              <c:f>'post event'!$C$19:$C$23</c:f>
              <c:numCache>
                <c:formatCode>General</c:formatCode>
                <c:ptCount val="5"/>
                <c:pt idx="0">
                  <c:v>6.6</c:v>
                </c:pt>
                <c:pt idx="1">
                  <c:v>11.5</c:v>
                </c:pt>
                <c:pt idx="2">
                  <c:v>20.3</c:v>
                </c:pt>
                <c:pt idx="3">
                  <c:v>29.7</c:v>
                </c:pt>
                <c:pt idx="4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'post event'!$F$18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'post event'!$H$19:$H$23</c:f>
                <c:numCache>
                  <c:formatCode>General</c:formatCode>
                  <c:ptCount val="5"/>
                  <c:pt idx="0">
                    <c:v>4.609999999999998</c:v>
                  </c:pt>
                  <c:pt idx="1">
                    <c:v>4.31</c:v>
                  </c:pt>
                  <c:pt idx="2">
                    <c:v>10.87</c:v>
                  </c:pt>
                  <c:pt idx="3">
                    <c:v>11.78</c:v>
                  </c:pt>
                  <c:pt idx="4">
                    <c:v>12.88</c:v>
                  </c:pt>
                </c:numCache>
              </c:numRef>
            </c:plus>
            <c:minus>
              <c:numRef>
                <c:f>'post event'!$G$19:$G$23</c:f>
                <c:numCache>
                  <c:formatCode>General</c:formatCode>
                  <c:ptCount val="5"/>
                  <c:pt idx="0">
                    <c:v>3.88</c:v>
                  </c:pt>
                  <c:pt idx="1">
                    <c:v>3.85</c:v>
                  </c:pt>
                  <c:pt idx="2">
                    <c:v>9.08</c:v>
                  </c:pt>
                  <c:pt idx="3">
                    <c:v>11.16</c:v>
                  </c:pt>
                  <c:pt idx="4">
                    <c:v>11.66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'post event'!$B$19:$B$23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NIHSS&gt;10</c:v>
                </c:pt>
              </c:strCache>
            </c:strRef>
          </c:cat>
          <c:val>
            <c:numRef>
              <c:f>'post event'!$F$19:$F$23</c:f>
              <c:numCache>
                <c:formatCode>General</c:formatCode>
                <c:ptCount val="5"/>
                <c:pt idx="0">
                  <c:v>21.2</c:v>
                </c:pt>
                <c:pt idx="1">
                  <c:v>28.1</c:v>
                </c:pt>
                <c:pt idx="2">
                  <c:v>37.4</c:v>
                </c:pt>
                <c:pt idx="3">
                  <c:v>56.0</c:v>
                </c:pt>
                <c:pt idx="4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"/>
        <c:axId val="2125415312"/>
        <c:axId val="2125418672"/>
      </c:barChart>
      <c:catAx>
        <c:axId val="21254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418672"/>
        <c:crosses val="autoZero"/>
        <c:auto val="1"/>
        <c:lblAlgn val="ctr"/>
        <c:lblOffset val="100"/>
        <c:noMultiLvlLbl val="0"/>
      </c:catAx>
      <c:valAx>
        <c:axId val="2125418672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415312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 event'!$C$33</c:f>
              <c:strCache>
                <c:ptCount val="1"/>
                <c:pt idx="0">
                  <c:v>1 year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'post event'!$E$34:$E$38</c:f>
                <c:numCache>
                  <c:formatCode>General</c:formatCode>
                  <c:ptCount val="5"/>
                  <c:pt idx="0">
                    <c:v>12.37</c:v>
                  </c:pt>
                  <c:pt idx="1">
                    <c:v>10.5</c:v>
                  </c:pt>
                  <c:pt idx="2">
                    <c:v>24.61</c:v>
                  </c:pt>
                  <c:pt idx="3">
                    <c:v>19.36</c:v>
                  </c:pt>
                  <c:pt idx="4">
                    <c:v>21.43</c:v>
                  </c:pt>
                </c:numCache>
              </c:numRef>
            </c:plus>
            <c:minus>
              <c:numRef>
                <c:f>'post event'!$D$34:$D$38</c:f>
                <c:numCache>
                  <c:formatCode>General</c:formatCode>
                  <c:ptCount val="5"/>
                  <c:pt idx="0">
                    <c:v>5.71</c:v>
                  </c:pt>
                  <c:pt idx="1">
                    <c:v>7.43</c:v>
                  </c:pt>
                  <c:pt idx="2">
                    <c:v>14.92</c:v>
                  </c:pt>
                  <c:pt idx="3">
                    <c:v>18.62</c:v>
                  </c:pt>
                  <c:pt idx="4">
                    <c:v>14.03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'post event'!$B$34:$B$38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NIHSS&gt;10</c:v>
                </c:pt>
              </c:strCache>
            </c:strRef>
          </c:cat>
          <c:val>
            <c:numRef>
              <c:f>'post event'!$C$34:$C$38</c:f>
              <c:numCache>
                <c:formatCode>General</c:formatCode>
                <c:ptCount val="5"/>
                <c:pt idx="0">
                  <c:v>10.0</c:v>
                </c:pt>
                <c:pt idx="1">
                  <c:v>21.7</c:v>
                </c:pt>
                <c:pt idx="2">
                  <c:v>29.3</c:v>
                </c:pt>
                <c:pt idx="3">
                  <c:v>59.6</c:v>
                </c:pt>
                <c:pt idx="4">
                  <c:v>30.8</c:v>
                </c:pt>
              </c:numCache>
            </c:numRef>
          </c:val>
        </c:ser>
        <c:ser>
          <c:idx val="1"/>
          <c:order val="1"/>
          <c:tx>
            <c:strRef>
              <c:f>'post event'!$F$33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'post event'!$H$34:$H$38</c:f>
                <c:numCache>
                  <c:formatCode>General</c:formatCode>
                  <c:ptCount val="5"/>
                  <c:pt idx="0">
                    <c:v>19.8</c:v>
                  </c:pt>
                  <c:pt idx="1">
                    <c:v>13.87</c:v>
                  </c:pt>
                  <c:pt idx="2">
                    <c:v>19.18</c:v>
                  </c:pt>
                  <c:pt idx="3">
                    <c:v>11.69</c:v>
                  </c:pt>
                  <c:pt idx="4">
                    <c:v>16.72</c:v>
                  </c:pt>
                </c:numCache>
              </c:numRef>
            </c:plus>
            <c:minus>
              <c:numRef>
                <c:f>'post event'!$G$34:$G$38</c:f>
                <c:numCache>
                  <c:formatCode>General</c:formatCode>
                  <c:ptCount val="5"/>
                  <c:pt idx="0">
                    <c:v>13.66</c:v>
                  </c:pt>
                  <c:pt idx="1">
                    <c:v>12.27</c:v>
                  </c:pt>
                  <c:pt idx="2">
                    <c:v>23.11</c:v>
                  </c:pt>
                  <c:pt idx="3">
                    <c:v>23.35</c:v>
                  </c:pt>
                  <c:pt idx="4">
                    <c:v>29.57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'post event'!$B$34:$B$38</c:f>
              <c:strCache>
                <c:ptCount val="5"/>
                <c:pt idx="0">
                  <c:v>TIA</c:v>
                </c:pt>
                <c:pt idx="1">
                  <c:v>NIHSS&lt;3</c:v>
                </c:pt>
                <c:pt idx="2">
                  <c:v>NIHSS 4,5</c:v>
                </c:pt>
                <c:pt idx="3">
                  <c:v>NIHSS 6-10</c:v>
                </c:pt>
                <c:pt idx="4">
                  <c:v>NIHSS&gt;10</c:v>
                </c:pt>
              </c:strCache>
            </c:strRef>
          </c:cat>
          <c:val>
            <c:numRef>
              <c:f>'post event'!$F$34:$F$38</c:f>
              <c:numCache>
                <c:formatCode>General</c:formatCode>
                <c:ptCount val="5"/>
                <c:pt idx="0">
                  <c:v>32.5</c:v>
                </c:pt>
                <c:pt idx="1">
                  <c:v>48.8</c:v>
                </c:pt>
                <c:pt idx="2">
                  <c:v>71.7</c:v>
                </c:pt>
                <c:pt idx="3">
                  <c:v>86.5</c:v>
                </c:pt>
                <c:pt idx="4">
                  <c:v>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126959088"/>
        <c:axId val="2126962416"/>
      </c:barChart>
      <c:catAx>
        <c:axId val="21269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962416"/>
        <c:crosses val="autoZero"/>
        <c:auto val="1"/>
        <c:lblAlgn val="ctr"/>
        <c:lblOffset val="100"/>
        <c:noMultiLvlLbl val="0"/>
      </c:catAx>
      <c:valAx>
        <c:axId val="2126962416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959088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382892057027"/>
          <c:y val="0.181662253750978"/>
          <c:w val="0.855461686059221"/>
          <c:h val="0.574503210732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'Fig2'!$B$9</c:f>
              <c:strCache>
                <c:ptCount val="1"/>
                <c:pt idx="0">
                  <c:v>TIA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'Fig2'!$A$10:$A$11</c:f>
              <c:strCache>
                <c:ptCount val="2"/>
                <c:pt idx="0">
                  <c:v>1 to 7</c:v>
                </c:pt>
                <c:pt idx="1">
                  <c:v>8 or more</c:v>
                </c:pt>
              </c:strCache>
            </c:strRef>
          </c:cat>
          <c:val>
            <c:numRef>
              <c:f>'Fig2'!$B$10:$B$11</c:f>
              <c:numCache>
                <c:formatCode>0.00</c:formatCode>
                <c:ptCount val="2"/>
                <c:pt idx="0">
                  <c:v>32.14285714285715</c:v>
                </c:pt>
                <c:pt idx="1">
                  <c:v>15.78947368421045</c:v>
                </c:pt>
              </c:numCache>
            </c:numRef>
          </c:val>
        </c:ser>
        <c:ser>
          <c:idx val="2"/>
          <c:order val="1"/>
          <c:tx>
            <c:strRef>
              <c:f>'Fig2'!$C$9</c:f>
              <c:strCache>
                <c:ptCount val="1"/>
                <c:pt idx="0">
                  <c:v>Resolved stroke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'Fig2'!$A$10:$A$11</c:f>
              <c:strCache>
                <c:ptCount val="2"/>
                <c:pt idx="0">
                  <c:v>1 to 7</c:v>
                </c:pt>
                <c:pt idx="1">
                  <c:v>8 or more</c:v>
                </c:pt>
              </c:strCache>
            </c:strRef>
          </c:cat>
          <c:val>
            <c:numRef>
              <c:f>'Fig2'!$C$10:$C$11</c:f>
              <c:numCache>
                <c:formatCode>0.00</c:formatCode>
                <c:ptCount val="2"/>
                <c:pt idx="0">
                  <c:v>38.8888888888889</c:v>
                </c:pt>
                <c:pt idx="1">
                  <c:v>15.0</c:v>
                </c:pt>
              </c:numCache>
            </c:numRef>
          </c:val>
        </c:ser>
        <c:ser>
          <c:idx val="3"/>
          <c:order val="2"/>
          <c:tx>
            <c:strRef>
              <c:f>'Fig2'!$D$9</c:f>
              <c:strCache>
                <c:ptCount val="1"/>
                <c:pt idx="0">
                  <c:v>Unresolved stroke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'Fig2'!$A$10:$A$11</c:f>
              <c:strCache>
                <c:ptCount val="2"/>
                <c:pt idx="0">
                  <c:v>1 to 7</c:v>
                </c:pt>
                <c:pt idx="1">
                  <c:v>8 or more</c:v>
                </c:pt>
              </c:strCache>
            </c:strRef>
          </c:cat>
          <c:val>
            <c:numRef>
              <c:f>'Fig2'!$D$10:$D$11</c:f>
              <c:numCache>
                <c:formatCode>0.00</c:formatCode>
                <c:ptCount val="2"/>
                <c:pt idx="0">
                  <c:v>45.348837209302</c:v>
                </c:pt>
                <c:pt idx="1">
                  <c:v>31.25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574464"/>
        <c:axId val="2124571088"/>
      </c:barChart>
      <c:catAx>
        <c:axId val="21245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457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4571088"/>
        <c:scaling>
          <c:orientation val="minMax"/>
          <c:max val="5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4574464"/>
        <c:crosses val="autoZero"/>
        <c:crossBetween val="between"/>
        <c:majorUnit val="10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7A15EE1-96F4-4D11-AAA0-9B5A4AD7CB31}" type="datetimeFigureOut">
              <a:rPr lang="en-US"/>
              <a:pPr/>
              <a:t>9/5/17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A57624F-5021-41E6-A4CC-6D45186B0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001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763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297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08ED626-9F79-471A-B87D-0CB266304964}" type="slidenum">
              <a:rPr lang="en-GB" sz="1200">
                <a:latin typeface="+mn-lt"/>
              </a:rPr>
              <a:pPr algn="r">
                <a:defRPr/>
              </a:pPr>
              <a:t>26</a:t>
            </a:fld>
            <a:endParaRPr lang="en-GB" sz="1200">
              <a:latin typeface="+mn-lt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5175" cy="34305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46"/>
            <a:ext cx="5027893" cy="4115167"/>
          </a:xfrm>
          <a:noFill/>
        </p:spPr>
        <p:txBody>
          <a:bodyPr lIns="94019" tIns="47009" rIns="94019" bIns="47009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7D49F-F6D7-4ED9-8A4A-6903F7AE6CBC}" type="slidenum">
              <a:rPr lang="en-GB"/>
              <a:pPr/>
              <a:t>40</a:t>
            </a:fld>
            <a:endParaRPr lang="en-GB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5175" cy="34305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46"/>
            <a:ext cx="5027893" cy="4115167"/>
          </a:xfrm>
          <a:noFill/>
        </p:spPr>
        <p:txBody>
          <a:bodyPr lIns="94019" tIns="47009" rIns="94019" bIns="47009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DFC2-1981-473C-ACD7-EE4E81B6B89B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0012-8676-4A64-B12A-C3858C3B1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5761-9ABE-4EC1-87D2-8DEA6E07CD6B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618F-6FED-4991-9736-286E9C400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5A82-B984-4B11-98A4-EC71ECF05C44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5F0B-99B1-4DBE-8E53-1133FF7E0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C4E7-4183-44BA-B9BD-6E6AE7EFDF9E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6825-365C-453A-8B8C-0F38DBC0A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2A36-F027-4030-8230-B0E9822B5040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2CBE-3F3A-414F-A225-C033EF647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D452-5E6A-4EBA-AA7E-83EC9B81ECF8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1CFA-C9D5-401D-AFE0-11D74056D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7003-2CEE-4FB6-8541-626AA1BECF0A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4D85-B793-4C07-B17F-2D55A3FA0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F4A4-F638-4CEC-9B6D-EC46CBE8F5A5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5D2F-79ED-44C2-A48E-0297779C7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FEB7-C163-48B5-A3FC-9CD59475D90A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C072-052B-47FD-96C8-21491AE15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8C87-3F0D-447D-9A73-2B0BB4243C5D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36FC-FE8B-4DD0-82CB-C301506F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FBDA-9BD5-4FEC-9804-4F215961CBCA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B373-F4F8-4EEE-AD5C-ACB892447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19F3A-B535-4F15-900A-186527059C88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D47E3-FB06-4170-BD3A-F4920B781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5" Type="http://schemas.openxmlformats.org/officeDocument/2006/relationships/image" Target="../media/image2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23912" y="1484784"/>
            <a:ext cx="84961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08AC"/>
                </a:solidFill>
              </a:rPr>
              <a:t>Vascular dementia</a:t>
            </a:r>
          </a:p>
          <a:p>
            <a:pPr algn="ctr"/>
            <a:r>
              <a:rPr lang="en-GB" sz="2400" dirty="0" smtClean="0">
                <a:solidFill>
                  <a:srgbClr val="0008AC"/>
                </a:solidFill>
              </a:rPr>
              <a:t>TIA, stroke and dementia in </a:t>
            </a:r>
            <a:r>
              <a:rPr lang="en-GB" sz="2400" dirty="0">
                <a:solidFill>
                  <a:srgbClr val="0008AC"/>
                </a:solidFill>
              </a:rPr>
              <a:t>the Oxford Vascular </a:t>
            </a:r>
            <a:r>
              <a:rPr lang="en-GB" sz="2400" dirty="0" smtClean="0">
                <a:solidFill>
                  <a:srgbClr val="0008AC"/>
                </a:solidFill>
              </a:rPr>
              <a:t>Study</a:t>
            </a:r>
            <a:endParaRPr lang="en-GB" sz="2400" dirty="0">
              <a:solidFill>
                <a:srgbClr val="0008AC"/>
              </a:solidFill>
            </a:endParaRPr>
          </a:p>
          <a:p>
            <a:pPr algn="ctr"/>
            <a:endParaRPr lang="en-GB" sz="2400" dirty="0">
              <a:cs typeface="Arial" charset="0"/>
            </a:endParaRPr>
          </a:p>
          <a:p>
            <a:pPr algn="ctr"/>
            <a:r>
              <a:rPr lang="en-GB" sz="2400" dirty="0" smtClean="0">
                <a:cs typeface="Arial" charset="0"/>
              </a:rPr>
              <a:t>Sarah T Pendlebury</a:t>
            </a:r>
          </a:p>
          <a:p>
            <a:pPr algn="ctr"/>
            <a:r>
              <a:rPr lang="en-GB" sz="2400" dirty="0" smtClean="0">
                <a:cs typeface="Arial" charset="0"/>
              </a:rPr>
              <a:t>Consultant Physician and Associate Professor</a:t>
            </a:r>
            <a:endParaRPr lang="en-GB" sz="2400" dirty="0">
              <a:cs typeface="Arial" charset="0"/>
            </a:endParaRPr>
          </a:p>
          <a:p>
            <a:pPr algn="ctr"/>
            <a:endParaRPr lang="en-GB" sz="2400" dirty="0">
              <a:cs typeface="Arial" charset="0"/>
            </a:endParaRPr>
          </a:p>
          <a:p>
            <a:pPr algn="ctr"/>
            <a:r>
              <a:rPr lang="en-GB" dirty="0" smtClean="0">
                <a:cs typeface="Arial" charset="0"/>
              </a:rPr>
              <a:t>Centre for Prevention of Stroke and Dementia</a:t>
            </a:r>
          </a:p>
          <a:p>
            <a:pPr algn="ctr"/>
            <a:r>
              <a:rPr lang="en-GB" dirty="0" smtClean="0">
                <a:cs typeface="Arial" charset="0"/>
              </a:rPr>
              <a:t>Nuffield Department of Clinical Neurosciences</a:t>
            </a:r>
          </a:p>
          <a:p>
            <a:pPr algn="ctr"/>
            <a:r>
              <a:rPr lang="en-GB" dirty="0" smtClean="0">
                <a:cs typeface="Arial" charset="0"/>
              </a:rPr>
              <a:t>and </a:t>
            </a:r>
          </a:p>
          <a:p>
            <a:pPr algn="ctr"/>
            <a:r>
              <a:rPr lang="en-GB" dirty="0">
                <a:cs typeface="Arial" charset="0"/>
              </a:rPr>
              <a:t>NIHR Oxford Biomedical </a:t>
            </a:r>
            <a:r>
              <a:rPr lang="en-GB" dirty="0" smtClean="0">
                <a:cs typeface="Arial" charset="0"/>
              </a:rPr>
              <a:t>Research Centre</a:t>
            </a:r>
            <a:endParaRPr lang="en-GB" dirty="0">
              <a:cs typeface="Arial" charset="0"/>
            </a:endParaRPr>
          </a:p>
          <a:p>
            <a:pPr algn="ctr"/>
            <a:r>
              <a:rPr lang="en-GB" dirty="0">
                <a:cs typeface="Arial" charset="0"/>
              </a:rPr>
              <a:t>a</a:t>
            </a:r>
            <a:r>
              <a:rPr lang="en-GB" dirty="0" smtClean="0">
                <a:cs typeface="Arial" charset="0"/>
              </a:rPr>
              <a:t>nd </a:t>
            </a:r>
          </a:p>
          <a:p>
            <a:pPr algn="ctr"/>
            <a:r>
              <a:rPr lang="en-GB" dirty="0" smtClean="0">
                <a:cs typeface="Arial" charset="0"/>
              </a:rPr>
              <a:t>Departments of Acute Medicine and Geriatrics</a:t>
            </a:r>
          </a:p>
          <a:p>
            <a:pPr algn="ctr"/>
            <a:r>
              <a:rPr lang="en-GB" dirty="0" smtClean="0">
                <a:cs typeface="Arial" charset="0"/>
              </a:rPr>
              <a:t>John </a:t>
            </a:r>
            <a:r>
              <a:rPr lang="en-GB" dirty="0">
                <a:cs typeface="Arial" charset="0"/>
              </a:rPr>
              <a:t>Radcliffe Hospital, Oxford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2008"/>
            <a:ext cx="936810" cy="9427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224111"/>
            <a:ext cx="4506362" cy="369332"/>
            <a:chOff x="4788024" y="188640"/>
            <a:chExt cx="4506362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788024" y="188640"/>
              <a:ext cx="450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NIHR Oxford Biomedical Research Centre</a:t>
              </a:r>
              <a:endParaRPr lang="en-GB" i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860032" y="548680"/>
              <a:ext cx="4320479" cy="9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" descr="Description: OUH_NHS_logo_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9" y="663881"/>
            <a:ext cx="2655937" cy="62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3615" y="395160"/>
            <a:ext cx="2914947" cy="768478"/>
            <a:chOff x="4932040" y="236213"/>
            <a:chExt cx="2914947" cy="768478"/>
          </a:xfrm>
        </p:grpSpPr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36213"/>
              <a:ext cx="2649220" cy="72072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506516" y="419916"/>
              <a:ext cx="234047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Centre for Prevention of Stroke and Dementia</a:t>
              </a:r>
              <a:endPara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8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5876" y="2563893"/>
            <a:ext cx="371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</a:t>
            </a:r>
            <a:r>
              <a:rPr lang="en-GB" smtClean="0"/>
              <a:t>fter index event</a:t>
            </a:r>
            <a:endParaRPr lang="en-GB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16979"/>
          <a:stretch/>
        </p:blipFill>
        <p:spPr bwMode="auto">
          <a:xfrm>
            <a:off x="1188269" y="4400686"/>
            <a:ext cx="3303735" cy="19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7984" y="643168"/>
            <a:ext cx="4490274" cy="2879640"/>
            <a:chOff x="535679" y="293600"/>
            <a:chExt cx="4490274" cy="2879640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" t="34153" b="17266"/>
            <a:stretch/>
          </p:blipFill>
          <p:spPr bwMode="auto">
            <a:xfrm>
              <a:off x="840025" y="404665"/>
              <a:ext cx="418592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81986" y="2889231"/>
              <a:ext cx="3364126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Y</a:t>
              </a:r>
              <a:r>
                <a:rPr lang="en-GB" sz="1200" dirty="0" smtClean="0"/>
                <a:t>ears after index event, time 0=time of index event</a:t>
              </a:r>
              <a:endParaRPr lang="en-GB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750252" y="1579531"/>
              <a:ext cx="2879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Cumulative incidence of dementia</a:t>
              </a:r>
              <a:endParaRPr lang="en-GB" sz="1400" dirty="0"/>
            </a:p>
          </p:txBody>
        </p:sp>
      </p:grpSp>
      <p:pic>
        <p:nvPicPr>
          <p:cNvPr id="8" name="Picture 4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8" b="16714"/>
          <a:stretch/>
        </p:blipFill>
        <p:spPr bwMode="auto">
          <a:xfrm>
            <a:off x="4746895" y="4388828"/>
            <a:ext cx="3444348" cy="192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26735" y="4056059"/>
            <a:ext cx="2808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 smtClean="0">
                <a:solidFill>
                  <a:prstClr val="black"/>
                </a:solidFill>
              </a:rPr>
              <a:t>by </a:t>
            </a:r>
            <a:r>
              <a:rPr lang="en-GB" sz="1600" dirty="0">
                <a:solidFill>
                  <a:prstClr val="black"/>
                </a:solidFill>
              </a:rPr>
              <a:t>severity of index event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4075" y="4042561"/>
            <a:ext cx="2892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600" dirty="0" smtClean="0">
                <a:solidFill>
                  <a:prstClr val="black"/>
                </a:solidFill>
              </a:rPr>
              <a:t>by severity of recurrent  event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362906" y="5061847"/>
            <a:ext cx="2315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Cumulative incidence of dementia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4075" y="3694962"/>
            <a:ext cx="7266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fter recurrent event </a:t>
            </a:r>
            <a:r>
              <a:rPr lang="en-GB">
                <a:solidFill>
                  <a:prstClr val="black"/>
                </a:solidFill>
              </a:rPr>
              <a:t>on follow-up, time 0=time of recurrent event</a:t>
            </a:r>
          </a:p>
          <a:p>
            <a:pPr lvl="0"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507" y="156884"/>
            <a:ext cx="851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8AC"/>
                </a:solidFill>
              </a:rPr>
              <a:t>Post-event </a:t>
            </a:r>
            <a:r>
              <a:rPr lang="en-GB" sz="2000" dirty="0">
                <a:solidFill>
                  <a:srgbClr val="0008AC"/>
                </a:solidFill>
              </a:rPr>
              <a:t>dementia cumulative incidence to 5 years </a:t>
            </a:r>
            <a:r>
              <a:rPr lang="en-GB" sz="2000" dirty="0" smtClean="0">
                <a:solidFill>
                  <a:srgbClr val="0008AC"/>
                </a:solidFill>
              </a:rPr>
              <a:t>by event severity</a:t>
            </a:r>
            <a:endParaRPr lang="en-GB" sz="2000" dirty="0">
              <a:solidFill>
                <a:srgbClr val="0008A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8258" y="1982523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TIA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993318" y="1701142"/>
            <a:ext cx="1694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Stroke NIHSS</a:t>
            </a:r>
            <a:r>
              <a:rPr lang="en-US" sz="1600" u="sng" dirty="0" smtClean="0"/>
              <a:t>&lt;</a:t>
            </a: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988471" y="890875"/>
            <a:ext cx="1694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Stroke </a:t>
            </a:r>
            <a:r>
              <a:rPr lang="en-US" sz="1600" dirty="0" smtClean="0"/>
              <a:t>NIHSS&gt;3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194320" y="6360659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OxVASC</a:t>
            </a:r>
            <a:r>
              <a:rPr lang="en-US" i="1" dirty="0"/>
              <a:t> unpublished</a:t>
            </a:r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1148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Factors independently associated with post-event dementia: Vulnerability/lesion impact</a:t>
            </a:r>
            <a:endParaRPr lang="en-GB" sz="3200" dirty="0">
              <a:solidFill>
                <a:srgbClr val="0008AC"/>
              </a:solidFill>
            </a:endParaRPr>
          </a:p>
          <a:p>
            <a:endParaRPr lang="en-GB" sz="3200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941168"/>
            <a:ext cx="244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OXVASC unpublished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804" y="1484784"/>
            <a:ext cx="8542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Age 				</a:t>
            </a:r>
          </a:p>
          <a:p>
            <a:r>
              <a:rPr lang="en-GB" sz="2400" dirty="0" smtClean="0"/>
              <a:t>Education</a:t>
            </a:r>
          </a:p>
          <a:p>
            <a:r>
              <a:rPr lang="en-GB" sz="2400" dirty="0" smtClean="0"/>
              <a:t>(Diabetes)</a:t>
            </a:r>
            <a:r>
              <a:rPr lang="en-GB" sz="2400" dirty="0"/>
              <a:t>			</a:t>
            </a:r>
            <a:r>
              <a:rPr lang="en-GB" sz="2000" dirty="0" smtClean="0"/>
              <a:t>NOT </a:t>
            </a:r>
            <a:r>
              <a:rPr lang="en-GB" sz="2000" dirty="0"/>
              <a:t>other vascular </a:t>
            </a:r>
            <a:r>
              <a:rPr lang="en-GB" sz="2000" dirty="0" smtClean="0"/>
              <a:t>RFs/stroke subtype</a:t>
            </a:r>
          </a:p>
          <a:p>
            <a:r>
              <a:rPr lang="en-GB" sz="2400" dirty="0"/>
              <a:t>White matter </a:t>
            </a:r>
            <a:r>
              <a:rPr lang="en-GB" sz="2400" dirty="0" smtClean="0"/>
              <a:t>disease</a:t>
            </a:r>
          </a:p>
          <a:p>
            <a:endParaRPr lang="en-GB" sz="2400" dirty="0" smtClean="0"/>
          </a:p>
          <a:p>
            <a:r>
              <a:rPr lang="en-GB" sz="2400" dirty="0"/>
              <a:t>Low baseline cognitive </a:t>
            </a:r>
            <a:r>
              <a:rPr lang="en-GB" sz="2400" dirty="0" smtClean="0"/>
              <a:t>score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Multiple strokes (prior/recurrent, lesions on brain imaging</a:t>
            </a:r>
          </a:p>
          <a:p>
            <a:r>
              <a:rPr lang="en-GB" sz="2400" dirty="0" smtClean="0"/>
              <a:t>Dysphasia</a:t>
            </a:r>
          </a:p>
          <a:p>
            <a:r>
              <a:rPr lang="en-GB" sz="2400" dirty="0" smtClean="0"/>
              <a:t>Severity (NIHSS)</a:t>
            </a:r>
          </a:p>
          <a:p>
            <a:endParaRPr lang="en-GB" sz="2400" dirty="0"/>
          </a:p>
          <a:p>
            <a:r>
              <a:rPr lang="en-US" sz="2400" dirty="0"/>
              <a:t>Shared susceptibility to stroke and dementia</a:t>
            </a:r>
          </a:p>
          <a:p>
            <a:r>
              <a:rPr lang="en-US" sz="2400" dirty="0"/>
              <a:t>	</a:t>
            </a:r>
            <a:r>
              <a:rPr lang="en-US" sz="2000" dirty="0"/>
              <a:t>stepwise relationship between severity and dementia risk</a:t>
            </a:r>
          </a:p>
          <a:p>
            <a:r>
              <a:rPr lang="en-US" sz="2000" dirty="0"/>
              <a:t>	genetics, mid-life vascular factors, CAA, cerebral perfusion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38" y="41815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solidFill>
                  <a:srgbClr val="0008AC"/>
                </a:solidFill>
              </a:rPr>
              <a:t>OxVASC</a:t>
            </a:r>
            <a:r>
              <a:rPr lang="en-GB" sz="2800" dirty="0" smtClean="0">
                <a:solidFill>
                  <a:srgbClr val="0008AC"/>
                </a:solidFill>
              </a:rPr>
              <a:t> dementia rates vs MRCCFAS age- and sex-matched UK population data </a:t>
            </a:r>
            <a:r>
              <a:rPr lang="en-GB" sz="2800" u="sng" dirty="0" smtClean="0">
                <a:solidFill>
                  <a:srgbClr val="0008AC"/>
                </a:solidFill>
              </a:rPr>
              <a:t>&gt;</a:t>
            </a:r>
            <a:r>
              <a:rPr lang="en-GB" sz="2800" dirty="0" smtClean="0">
                <a:solidFill>
                  <a:srgbClr val="0008AC"/>
                </a:solidFill>
              </a:rPr>
              <a:t>65 years</a:t>
            </a:r>
            <a:endParaRPr lang="en-US" sz="2800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668" y="2319321"/>
            <a:ext cx="83915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Pre-event dementia: Standardised prevalence ratio </a:t>
            </a:r>
          </a:p>
          <a:p>
            <a:r>
              <a:rPr lang="en-GB" sz="2000" dirty="0" smtClean="0"/>
              <a:t>Ranges from 0.70 (0.54-1.0) TIA to 1.90 (1.50-2.40) NIHSS&gt;10</a:t>
            </a:r>
            <a:endParaRPr lang="en-GB" sz="2000" dirty="0"/>
          </a:p>
          <a:p>
            <a:endParaRPr lang="en-GB" sz="2000" dirty="0"/>
          </a:p>
          <a:p>
            <a:r>
              <a:rPr lang="en-GB" sz="2400" dirty="0" smtClean="0"/>
              <a:t>Post-event dementia incidence: Standardised morbidity ratio</a:t>
            </a:r>
          </a:p>
          <a:p>
            <a:r>
              <a:rPr lang="en-GB" sz="2000" dirty="0" smtClean="0"/>
              <a:t>Ranges 3.5 (2.8-4.8) TIA to 28.4 (20.9-38.8) NIHSS&gt;6 at 1-year</a:t>
            </a:r>
          </a:p>
          <a:p>
            <a:r>
              <a:rPr lang="en-GB" sz="2000" dirty="0" smtClean="0"/>
              <a:t>              1.6 (1.1-3.1) TIA to 5.2 (3.3-7.7) NIHSS&gt;6 at 1-5-years</a:t>
            </a:r>
          </a:p>
          <a:p>
            <a:endParaRPr lang="en-GB" sz="2000" dirty="0"/>
          </a:p>
          <a:p>
            <a:r>
              <a:rPr lang="en-GB" sz="2400" dirty="0" smtClean="0"/>
              <a:t>1,5 year survivors: Standardised prevalence ratio</a:t>
            </a:r>
          </a:p>
          <a:p>
            <a:r>
              <a:rPr lang="en-GB" sz="2000" dirty="0" smtClean="0"/>
              <a:t>1-year, Ranges </a:t>
            </a:r>
            <a:r>
              <a:rPr lang="en-GB" sz="2000" b="1" dirty="0" smtClean="0"/>
              <a:t>1.2 </a:t>
            </a:r>
            <a:r>
              <a:rPr lang="en-GB" sz="2000" dirty="0" smtClean="0"/>
              <a:t>(0.9-1.6)</a:t>
            </a:r>
            <a:r>
              <a:rPr lang="en-US" sz="2000" dirty="0" smtClean="0"/>
              <a:t> TIA to </a:t>
            </a:r>
            <a:r>
              <a:rPr lang="en-GB" sz="2000" dirty="0"/>
              <a:t>8.1 (6.1-10.6)</a:t>
            </a:r>
            <a:r>
              <a:rPr lang="en-US" sz="2000" dirty="0"/>
              <a:t> </a:t>
            </a:r>
            <a:r>
              <a:rPr lang="en-US" sz="2000" dirty="0" smtClean="0"/>
              <a:t>NIHSS&gt;10</a:t>
            </a:r>
          </a:p>
          <a:p>
            <a:r>
              <a:rPr lang="en-US" sz="2000" dirty="0" smtClean="0"/>
              <a:t>5-years, Ranges </a:t>
            </a:r>
            <a:r>
              <a:rPr lang="en-GB" sz="2000" b="1" dirty="0" smtClean="0"/>
              <a:t>1.5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smtClean="0"/>
              <a:t>1.1-2.0)</a:t>
            </a:r>
            <a:r>
              <a:rPr lang="en-US" sz="2000" dirty="0" smtClean="0"/>
              <a:t> TIA to </a:t>
            </a:r>
            <a:r>
              <a:rPr lang="en-GB" sz="2000" dirty="0" smtClean="0"/>
              <a:t>6.5 </a:t>
            </a:r>
            <a:r>
              <a:rPr lang="en-GB" sz="2000" dirty="0"/>
              <a:t>(4.1-9.8)</a:t>
            </a:r>
            <a:r>
              <a:rPr lang="en-US" sz="2000" dirty="0"/>
              <a:t> </a:t>
            </a:r>
            <a:r>
              <a:rPr lang="en-US" sz="2000" dirty="0" smtClean="0"/>
              <a:t>NIHSS&gt;10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02647"/>
              </p:ext>
            </p:extLst>
          </p:nvPr>
        </p:nvGraphicFramePr>
        <p:xfrm>
          <a:off x="5639172" y="1263688"/>
          <a:ext cx="1320800" cy="190500"/>
        </p:xfrm>
        <a:graphic>
          <a:graphicData uri="http://schemas.openxmlformats.org/drawingml/2006/table">
            <a:tbl>
              <a:tblPr/>
              <a:tblGrid>
                <a:gridCol w="1320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16216" y="6354553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OxVASC</a:t>
            </a:r>
            <a:r>
              <a:rPr lang="en-US" i="1" dirty="0"/>
              <a:t> unpublished</a:t>
            </a:r>
          </a:p>
        </p:txBody>
      </p:sp>
    </p:spTree>
    <p:extLst>
      <p:ext uri="{BB962C8B-B14F-4D97-AF65-F5344CB8AC3E}">
        <p14:creationId xmlns:p14="http://schemas.microsoft.com/office/powerpoint/2010/main" val="83393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1844824"/>
            <a:ext cx="7670469" cy="3236214"/>
            <a:chOff x="282278" y="1340768"/>
            <a:chExt cx="9639686" cy="3486479"/>
          </a:xfrm>
        </p:grpSpPr>
        <p:pic>
          <p:nvPicPr>
            <p:cNvPr id="3" name="Picture 2" descr="http://ars.els-cdn.com/content/image/1-s2.0-S0140673613615706-g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78" y="1340768"/>
              <a:ext cx="3568142" cy="326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4032" y="2274098"/>
              <a:ext cx="5657932" cy="2553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i="1" dirty="0" smtClean="0"/>
                <a:t>MRCCFAS</a:t>
              </a:r>
            </a:p>
            <a:p>
              <a:r>
                <a:rPr lang="en-GB" sz="2000" dirty="0" smtClean="0"/>
                <a:t>More decline in men than women</a:t>
              </a:r>
            </a:p>
            <a:p>
              <a:r>
                <a:rPr lang="en-GB" sz="2000" dirty="0" smtClean="0"/>
                <a:t>?partly vascular disease reduction</a:t>
              </a:r>
            </a:p>
            <a:p>
              <a:endParaRPr lang="en-GB" sz="2000" dirty="0" smtClean="0"/>
            </a:p>
            <a:p>
              <a:r>
                <a:rPr lang="en-GB" sz="2000" i="1" dirty="0"/>
                <a:t>Matthews et al, Lancet. 2013</a:t>
              </a:r>
            </a:p>
            <a:p>
              <a:r>
                <a:rPr lang="en-GB" sz="2000" i="1" dirty="0"/>
                <a:t>Matthews et al, Nature </a:t>
              </a:r>
              <a:r>
                <a:rPr lang="en-GB" sz="2000" i="1" dirty="0" err="1"/>
                <a:t>Comms</a:t>
              </a:r>
              <a:r>
                <a:rPr lang="en-GB" sz="2000" i="1" dirty="0"/>
                <a:t> 2016</a:t>
              </a:r>
            </a:p>
            <a:p>
              <a:endParaRPr lang="en-GB" sz="2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11560" y="476673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srgbClr val="0008AC"/>
                </a:solidFill>
              </a:rPr>
              <a:t>Age-specific dementia prevalence and incidence: evidence for decline over last ~2 decades</a:t>
            </a:r>
            <a:endParaRPr lang="en-US" sz="2800" dirty="0">
              <a:solidFill>
                <a:srgbClr val="000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528" y="5288059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Framingham, France</a:t>
            </a:r>
            <a:r>
              <a:rPr lang="en-US" smtClean="0"/>
              <a:t>, Sweden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2" y="476672"/>
            <a:ext cx="117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8AC"/>
                </a:solidFill>
              </a:rPr>
              <a:t>Trials</a:t>
            </a:r>
            <a:endParaRPr lang="en-US" sz="3200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810" y="1340769"/>
            <a:ext cx="79236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Trials to prevent dementia after stroke have </a:t>
            </a:r>
            <a:r>
              <a:rPr lang="en-US" sz="2400" dirty="0" err="1" smtClean="0"/>
              <a:t>focussed</a:t>
            </a:r>
            <a:r>
              <a:rPr lang="en-US" sz="2400" dirty="0" smtClean="0"/>
              <a:t> on aggressive management of vascular RFs</a:t>
            </a:r>
          </a:p>
          <a:p>
            <a:endParaRPr lang="en-US" sz="2400" dirty="0"/>
          </a:p>
          <a:p>
            <a:r>
              <a:rPr lang="en-US" sz="2400" dirty="0" smtClean="0"/>
              <a:t>Small sample sizes, short FU. No benefit demonstrated</a:t>
            </a:r>
          </a:p>
          <a:p>
            <a:endParaRPr lang="en-US" sz="2400" dirty="0"/>
          </a:p>
          <a:p>
            <a:r>
              <a:rPr lang="en-US" sz="2000" i="1" dirty="0" smtClean="0"/>
              <a:t>			</a:t>
            </a:r>
            <a:r>
              <a:rPr lang="en-US" sz="2000" i="1" dirty="0" err="1" smtClean="0"/>
              <a:t>Ihle</a:t>
            </a:r>
            <a:r>
              <a:rPr lang="en-US" sz="2000" i="1" dirty="0" smtClean="0"/>
              <a:t>-Hansen  et al, </a:t>
            </a:r>
            <a:r>
              <a:rPr lang="en-US" sz="2000" i="1" dirty="0" err="1" smtClean="0"/>
              <a:t>Int</a:t>
            </a:r>
            <a:r>
              <a:rPr lang="en-US" sz="2000" i="1" dirty="0" smtClean="0"/>
              <a:t> J Stroke 2014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		</a:t>
            </a:r>
            <a:r>
              <a:rPr lang="en-US" sz="2000" i="1" dirty="0" err="1" smtClean="0"/>
              <a:t>Matz</a:t>
            </a:r>
            <a:r>
              <a:rPr lang="en-US" sz="2000" i="1" dirty="0" smtClean="0"/>
              <a:t> et al, </a:t>
            </a:r>
            <a:r>
              <a:rPr lang="hr-HR" sz="2000" i="1" dirty="0" err="1" smtClean="0"/>
              <a:t>Stroke</a:t>
            </a:r>
            <a:r>
              <a:rPr lang="hr-HR" sz="2000" i="1" dirty="0" smtClean="0"/>
              <a:t> 2015</a:t>
            </a:r>
          </a:p>
          <a:p>
            <a:endParaRPr lang="hr-HR" sz="2000" i="1" dirty="0"/>
          </a:p>
          <a:p>
            <a:r>
              <a:rPr lang="hr-HR" sz="2000" dirty="0" smtClean="0"/>
              <a:t>FINGER: </a:t>
            </a:r>
            <a:r>
              <a:rPr lang="hr-HR" sz="2000" dirty="0" err="1" smtClean="0"/>
              <a:t>possible</a:t>
            </a:r>
            <a:r>
              <a:rPr lang="hr-HR" sz="2000" dirty="0" smtClean="0"/>
              <a:t> </a:t>
            </a:r>
            <a:r>
              <a:rPr lang="hr-HR" sz="2000" dirty="0" err="1" smtClean="0"/>
              <a:t>benefit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lifestyle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RF </a:t>
            </a:r>
            <a:r>
              <a:rPr lang="hr-HR" sz="2000" dirty="0" err="1" smtClean="0"/>
              <a:t>interventions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those</a:t>
            </a:r>
            <a:r>
              <a:rPr lang="hr-HR" sz="2000" dirty="0" smtClean="0"/>
              <a:t> at </a:t>
            </a:r>
            <a:r>
              <a:rPr lang="hr-HR" sz="2000" dirty="0" err="1" smtClean="0"/>
              <a:t>high</a:t>
            </a:r>
            <a:r>
              <a:rPr lang="hr-HR" sz="2000" dirty="0" smtClean="0"/>
              <a:t> </a:t>
            </a:r>
            <a:r>
              <a:rPr lang="hr-HR" sz="2000" dirty="0" err="1" smtClean="0"/>
              <a:t>risk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dementia</a:t>
            </a:r>
            <a:r>
              <a:rPr lang="hr-HR" sz="2000" dirty="0" smtClean="0"/>
              <a:t> (</a:t>
            </a:r>
            <a:r>
              <a:rPr lang="hr-HR" sz="2000" dirty="0" err="1" smtClean="0"/>
              <a:t>defined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a </a:t>
            </a:r>
            <a:r>
              <a:rPr lang="hr-HR" sz="2000" dirty="0" err="1" smtClean="0"/>
              <a:t>risk</a:t>
            </a:r>
            <a:r>
              <a:rPr lang="hr-HR" sz="2000" dirty="0" smtClean="0"/>
              <a:t> </a:t>
            </a:r>
            <a:r>
              <a:rPr lang="hr-HR" sz="2000" dirty="0" err="1" smtClean="0"/>
              <a:t>score</a:t>
            </a:r>
            <a:r>
              <a:rPr lang="hr-HR" sz="2000" dirty="0" smtClean="0"/>
              <a:t>)</a:t>
            </a:r>
          </a:p>
          <a:p>
            <a:endParaRPr lang="hr-HR" sz="2000" dirty="0"/>
          </a:p>
          <a:p>
            <a:r>
              <a:rPr lang="hr-HR" sz="2000" dirty="0" smtClean="0"/>
              <a:t>			</a:t>
            </a:r>
            <a:r>
              <a:rPr lang="hr-HR" sz="2000" i="1" dirty="0" err="1" smtClean="0"/>
              <a:t>Ngandu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et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al</a:t>
            </a:r>
            <a:r>
              <a:rPr lang="hr-HR" sz="2000" i="1" dirty="0" smtClean="0"/>
              <a:t>, </a:t>
            </a:r>
            <a:r>
              <a:rPr lang="it-IT" sz="2000" i="1" dirty="0" smtClean="0"/>
              <a:t>Lancet</a:t>
            </a:r>
            <a:r>
              <a:rPr lang="it-IT" sz="2000" i="1" dirty="0"/>
              <a:t>. </a:t>
            </a:r>
            <a:r>
              <a:rPr lang="it-IT" sz="2000" i="1" dirty="0" smtClean="0"/>
              <a:t>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4673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60648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>
                <a:solidFill>
                  <a:srgbClr val="000AC8"/>
                </a:solidFill>
              </a:rPr>
              <a:t>Conclusions</a:t>
            </a:r>
            <a:endParaRPr lang="en-GB" sz="3200" b="1" dirty="0">
              <a:solidFill>
                <a:srgbClr val="000AC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Stepwise association between event severity and pre- and post-event dementia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Dementia risk is determined by lesion factors and </a:t>
            </a:r>
            <a:r>
              <a:rPr lang="en-US" sz="2000" dirty="0" smtClean="0"/>
              <a:t>susceptibility/reserve</a:t>
            </a:r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Absolute risks after TIA are low if the brain is otherwise healthy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Baseline cognitive testing  will help predict </a:t>
            </a:r>
            <a:r>
              <a:rPr lang="en-US" sz="2000" dirty="0" smtClean="0"/>
              <a:t>risk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Vascular RF (except DM) at time of event are not associates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Carotid endarterectomy may reduce dementia risk through maintaining brain health and preventing stroke including silent stroke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1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584" y="158153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0008AC"/>
                </a:solidFill>
              </a:rPr>
              <a:t>A</a:t>
            </a:r>
            <a:r>
              <a:rPr lang="en-GB" dirty="0" smtClean="0">
                <a:solidFill>
                  <a:srgbClr val="0008AC"/>
                </a:solidFill>
              </a:rPr>
              <a:t>cknowledgements</a:t>
            </a:r>
            <a:endParaRPr lang="en-GB" dirty="0">
              <a:solidFill>
                <a:srgbClr val="0008A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6" y="2060848"/>
            <a:ext cx="4084955" cy="50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tional Institute for Health Re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59" y="1927925"/>
            <a:ext cx="166874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dunhill medical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dunhill medical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dunhill medical tru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Image result for bupa found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5" descr="Image result for bupa found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Image result for stroke associat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5672416" y="3944651"/>
            <a:ext cx="2675576" cy="1100138"/>
            <a:chOff x="5393565" y="3665585"/>
            <a:chExt cx="2675576" cy="1100138"/>
          </a:xfrm>
        </p:grpSpPr>
        <p:pic>
          <p:nvPicPr>
            <p:cNvPr id="1046" name="Picture 22" descr="C:\Users\lsilver\Pictures\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565" y="3665585"/>
              <a:ext cx="1053978" cy="110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447543" y="4119392"/>
              <a:ext cx="16215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THE WOLFSON 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FOUNDATION</a:t>
              </a:r>
              <a:endParaRPr lang="en-GB" dirty="0"/>
            </a:p>
          </p:txBody>
        </p:sp>
      </p:grpSp>
      <p:pic>
        <p:nvPicPr>
          <p:cNvPr id="1049" name="Picture 1" descr="Description: OUH_NHS_logo_colo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6" y="4286982"/>
            <a:ext cx="4067226" cy="95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4" descr="2217_ox_brand1_p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07" y="1663766"/>
            <a:ext cx="1199131" cy="11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555776" y="3060351"/>
            <a:ext cx="5953874" cy="461665"/>
            <a:chOff x="3632056" y="3152061"/>
            <a:chExt cx="5953874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3632056" y="3152061"/>
              <a:ext cx="5953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/>
                <a:t>NIHR Oxford Biomedical Research Centre</a:t>
              </a:r>
              <a:endParaRPr lang="en-GB" sz="2400" i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704064" y="3553436"/>
              <a:ext cx="5764480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881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8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02469"/>
            <a:ext cx="882047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TIA and minor stroke not included, therefore risks unknown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time trends in dementia rates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few longitudinal/population-based studies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? bias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conflicting risk associations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few data on non-brain factors (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eg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co-morbidity, frailty)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NB hypoxic, ischemic episodes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Public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health burden and govt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policy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Impact of preventive measures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Counselling patients and families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Sample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size calculations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baseline="0" dirty="0" smtClean="0">
                <a:latin typeface="Arial" pitchFamily="34" charset="0"/>
                <a:cs typeface="Arial" pitchFamily="34" charset="0"/>
              </a:rPr>
              <a:t>Patient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selection for trials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Informing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interventions to prevent cognitive decline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baseline="0" dirty="0" smtClean="0">
                <a:latin typeface="Arial" pitchFamily="34" charset="0"/>
                <a:cs typeface="Arial" pitchFamily="34" charset="0"/>
              </a:rPr>
              <a:t>Insights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into mechanisms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5607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Limitations in Existing Studies</a:t>
            </a:r>
            <a:endParaRPr lang="en-GB" sz="3200" dirty="0">
              <a:solidFill>
                <a:srgbClr val="0008A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3"/>
          <p:cNvSpPr txBox="1">
            <a:spLocks noChangeArrowheads="1"/>
          </p:cNvSpPr>
          <p:nvPr/>
        </p:nvSpPr>
        <p:spPr bwMode="auto">
          <a:xfrm>
            <a:off x="395536" y="116632"/>
            <a:ext cx="8748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  <a:latin typeface="Calibri" pitchFamily="34" charset="0"/>
              </a:rPr>
              <a:t>Cognitive trajectories: Transient cognitive impairment (TCI)</a:t>
            </a:r>
            <a:endParaRPr lang="en-GB" sz="3200" dirty="0">
              <a:solidFill>
                <a:srgbClr val="0008AC"/>
              </a:solidFill>
              <a:latin typeface="Calibri" pitchFamily="34" charset="0"/>
            </a:endParaRPr>
          </a:p>
        </p:txBody>
      </p:sp>
      <p:sp>
        <p:nvSpPr>
          <p:cNvPr id="120842" name="TextBox 12"/>
          <p:cNvSpPr txBox="1">
            <a:spLocks noChangeArrowheads="1"/>
          </p:cNvSpPr>
          <p:nvPr/>
        </p:nvSpPr>
        <p:spPr bwMode="auto">
          <a:xfrm>
            <a:off x="4572000" y="5877272"/>
            <a:ext cx="40989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Calibri" pitchFamily="34" charset="0"/>
              </a:rPr>
              <a:t>Pendlebury et al, Stroke 2011;42:3116-21.</a:t>
            </a:r>
          </a:p>
          <a:p>
            <a:r>
              <a:rPr lang="en-GB" i="1" dirty="0" err="1" smtClean="0">
                <a:latin typeface="Calibri" pitchFamily="34" charset="0"/>
              </a:rPr>
              <a:t>Sivakumar</a:t>
            </a:r>
            <a:r>
              <a:rPr lang="en-GB" i="1" dirty="0" smtClean="0">
                <a:latin typeface="Calibri" pitchFamily="34" charset="0"/>
              </a:rPr>
              <a:t> et al, Stroke</a:t>
            </a:r>
            <a:r>
              <a:rPr lang="en-GB" i="1" dirty="0">
                <a:latin typeface="Calibri" pitchFamily="34" charset="0"/>
              </a:rPr>
              <a:t>. </a:t>
            </a:r>
            <a:r>
              <a:rPr lang="en-GB" i="1" dirty="0" smtClean="0">
                <a:latin typeface="Calibri" pitchFamily="34" charset="0"/>
              </a:rPr>
              <a:t>2014;45:1709-15.</a:t>
            </a:r>
          </a:p>
          <a:p>
            <a:r>
              <a:rPr lang="en-GB" i="1" dirty="0" err="1" smtClean="0">
                <a:latin typeface="Calibri" pitchFamily="34" charset="0"/>
              </a:rPr>
              <a:t>Mazzucco</a:t>
            </a:r>
            <a:r>
              <a:rPr lang="en-GB" i="1" dirty="0" smtClean="0">
                <a:latin typeface="Calibri" pitchFamily="34" charset="0"/>
              </a:rPr>
              <a:t> et al, </a:t>
            </a:r>
            <a:r>
              <a:rPr lang="en-GB" i="1" dirty="0" err="1" smtClean="0">
                <a:latin typeface="Calibri" pitchFamily="34" charset="0"/>
              </a:rPr>
              <a:t>Int</a:t>
            </a:r>
            <a:r>
              <a:rPr lang="en-GB" i="1" dirty="0" smtClean="0">
                <a:latin typeface="Calibri" pitchFamily="34" charset="0"/>
              </a:rPr>
              <a:t> J Stroke. 2016</a:t>
            </a:r>
            <a:r>
              <a:rPr lang="en-GB" i="1" dirty="0">
                <a:latin typeface="Calibri" pitchFamily="34" charset="0"/>
              </a:rPr>
              <a:t>;</a:t>
            </a:r>
            <a:endParaRPr lang="en-GB" i="1" dirty="0" smtClean="0">
              <a:latin typeface="Calibri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23528" y="1412776"/>
            <a:ext cx="5832648" cy="4320480"/>
            <a:chOff x="251520" y="1700808"/>
            <a:chExt cx="4464496" cy="3023828"/>
          </a:xfrm>
        </p:grpSpPr>
        <p:sp>
          <p:nvSpPr>
            <p:cNvPr id="120843" name="Rectangle 2"/>
            <p:cNvSpPr>
              <a:spLocks noChangeAspect="1" noChangeArrowheads="1"/>
            </p:cNvSpPr>
            <p:nvPr/>
          </p:nvSpPr>
          <p:spPr bwMode="auto">
            <a:xfrm>
              <a:off x="251520" y="1700808"/>
              <a:ext cx="4464496" cy="30238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2457615"/>
                </p:ext>
              </p:extLst>
            </p:nvPr>
          </p:nvGraphicFramePr>
          <p:xfrm>
            <a:off x="683568" y="1904375"/>
            <a:ext cx="3547646" cy="2532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646500" y="1835026"/>
              <a:ext cx="360362" cy="2873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6500" y="2204541"/>
              <a:ext cx="360362" cy="287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46500" y="2580706"/>
              <a:ext cx="360362" cy="287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0838" name="TextBox 8"/>
            <p:cNvSpPr txBox="1">
              <a:spLocks noChangeArrowheads="1"/>
            </p:cNvSpPr>
            <p:nvPr/>
          </p:nvSpPr>
          <p:spPr bwMode="auto">
            <a:xfrm>
              <a:off x="3006862" y="1887796"/>
              <a:ext cx="1295260" cy="23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Unresolved stroke</a:t>
              </a:r>
            </a:p>
          </p:txBody>
        </p:sp>
        <p:sp>
          <p:nvSpPr>
            <p:cNvPr id="120839" name="TextBox 9"/>
            <p:cNvSpPr txBox="1">
              <a:spLocks noChangeArrowheads="1"/>
            </p:cNvSpPr>
            <p:nvPr/>
          </p:nvSpPr>
          <p:spPr bwMode="auto">
            <a:xfrm>
              <a:off x="3053462" y="2213800"/>
              <a:ext cx="1142426" cy="23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Resolved stroke</a:t>
              </a:r>
            </a:p>
          </p:txBody>
        </p:sp>
        <p:sp>
          <p:nvSpPr>
            <p:cNvPr id="120840" name="TextBox 10"/>
            <p:cNvSpPr txBox="1">
              <a:spLocks noChangeArrowheads="1"/>
            </p:cNvSpPr>
            <p:nvPr/>
          </p:nvSpPr>
          <p:spPr bwMode="auto">
            <a:xfrm>
              <a:off x="3026988" y="2605901"/>
              <a:ext cx="347483" cy="23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TIA</a:t>
              </a:r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833245" y="3079775"/>
              <a:ext cx="28896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en-GB" sz="10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r>
                <a:rPr lang="en-GB" sz="2000" dirty="0"/>
                <a:t>% of patients with TCI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21458" y="4278362"/>
              <a:ext cx="26500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lang="en-GB" sz="10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Days to assessment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88504" y="2132515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TCI (</a:t>
            </a:r>
            <a:r>
              <a:rPr lang="el-GR" sz="2400" dirty="0" smtClean="0"/>
              <a:t>Δ</a:t>
            </a:r>
            <a:r>
              <a:rPr lang="en-GB" sz="2400" dirty="0" smtClean="0"/>
              <a:t>MMSE) is associated with long-term dementia risk</a:t>
            </a:r>
          </a:p>
          <a:p>
            <a:endParaRPr lang="en-GB" sz="2400" dirty="0"/>
          </a:p>
          <a:p>
            <a:r>
              <a:rPr lang="en-GB" sz="2400" dirty="0" err="1" smtClean="0"/>
              <a:t>Cf</a:t>
            </a:r>
            <a:r>
              <a:rPr lang="en-GB" sz="2400" dirty="0" smtClean="0"/>
              <a:t> AKI and CKD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46274" y="135493"/>
            <a:ext cx="90124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Vascular dementia: definitions </a:t>
            </a:r>
            <a:r>
              <a:rPr lang="en-GB" sz="3200" smtClean="0">
                <a:solidFill>
                  <a:srgbClr val="0008AC"/>
                </a:solidFill>
              </a:rPr>
              <a:t>and heterogeneity</a:t>
            </a:r>
            <a:endParaRPr lang="en-US" sz="3200" dirty="0">
              <a:solidFill>
                <a:srgbClr val="0008AC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34251" y="3636639"/>
            <a:ext cx="3528392" cy="1584176"/>
            <a:chOff x="1187624" y="3933057"/>
            <a:chExt cx="5256584" cy="2664296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87624" y="3933057"/>
              <a:ext cx="5256584" cy="26642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69" name="Picture 1" descr="CT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4077072"/>
              <a:ext cx="2362862" cy="236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" descr="CT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077072"/>
              <a:ext cx="2376735" cy="237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/>
          <p:nvPr/>
        </p:nvGrpSpPr>
        <p:grpSpPr>
          <a:xfrm>
            <a:off x="466086" y="1919837"/>
            <a:ext cx="2736304" cy="1512168"/>
            <a:chOff x="755576" y="764704"/>
            <a:chExt cx="4356472" cy="2664767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55576" y="764704"/>
              <a:ext cx="4356472" cy="26647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6409" y="910656"/>
              <a:ext cx="1934863" cy="235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1141" y="931768"/>
              <a:ext cx="1834157" cy="233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563888" y="1916832"/>
            <a:ext cx="414568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Large cortical infarcts</a:t>
            </a:r>
          </a:p>
          <a:p>
            <a:r>
              <a:rPr lang="en-GB" sz="2400" dirty="0" smtClean="0"/>
              <a:t>Multiple infarcts</a:t>
            </a:r>
          </a:p>
          <a:p>
            <a:r>
              <a:rPr lang="en-GB" sz="2400" dirty="0" smtClean="0"/>
              <a:t>Strategic infarcts</a:t>
            </a:r>
          </a:p>
          <a:p>
            <a:r>
              <a:rPr lang="en-GB" sz="2000" dirty="0" smtClean="0"/>
              <a:t>Large vessel, small vessel, cardiac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9310" y="3645024"/>
            <a:ext cx="428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Haemorrhage</a:t>
            </a:r>
          </a:p>
          <a:p>
            <a:r>
              <a:rPr lang="en-GB" sz="2000" dirty="0" smtClean="0"/>
              <a:t>Hypertensive</a:t>
            </a:r>
          </a:p>
          <a:p>
            <a:r>
              <a:rPr lang="en-GB" sz="2000" dirty="0" smtClean="0"/>
              <a:t>Cerebral amyloid </a:t>
            </a:r>
            <a:r>
              <a:rPr lang="en-GB" sz="2000" dirty="0" err="1" smtClean="0"/>
              <a:t>angiopathy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4251" y="5517232"/>
            <a:ext cx="8534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Post-stroke dementia</a:t>
            </a:r>
          </a:p>
          <a:p>
            <a:r>
              <a:rPr lang="en-US" sz="2400" dirty="0" smtClean="0"/>
              <a:t>Silent stroke</a:t>
            </a:r>
          </a:p>
          <a:p>
            <a:r>
              <a:rPr lang="en-US" sz="2400" dirty="0" smtClean="0"/>
              <a:t>White matter disease	     Co-existent neurodegeneration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251" y="805619"/>
            <a:ext cx="843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universally accepted definition for dementia (ICD, DSM)</a:t>
            </a:r>
          </a:p>
          <a:p>
            <a:r>
              <a:rPr lang="en-US" dirty="0" smtClean="0"/>
              <a:t>There is no universally accepted definition for vascular dementia (NINDS-AIREN, DSM, Vas-Cog, VICCS) which is the second most common form of dementia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2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11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AC8"/>
                </a:solidFill>
              </a:rPr>
              <a:t>Post-event dementia: Hypoxic </a:t>
            </a:r>
            <a:r>
              <a:rPr lang="en-US" sz="2800" dirty="0" err="1" smtClean="0">
                <a:solidFill>
                  <a:srgbClr val="000AC8"/>
                </a:solidFill>
              </a:rPr>
              <a:t>ischaemic</a:t>
            </a:r>
            <a:r>
              <a:rPr lang="en-US" sz="2800" dirty="0" smtClean="0">
                <a:solidFill>
                  <a:srgbClr val="000AC8"/>
                </a:solidFill>
              </a:rPr>
              <a:t> episodes</a:t>
            </a:r>
            <a:endParaRPr lang="en-US" sz="2800" dirty="0">
              <a:solidFill>
                <a:srgbClr val="000AC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076" y="1556792"/>
            <a:ext cx="7967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Hypoxic </a:t>
            </a:r>
            <a:r>
              <a:rPr lang="en-US" dirty="0" err="1" smtClean="0"/>
              <a:t>ischaemic</a:t>
            </a:r>
            <a:r>
              <a:rPr lang="en-US" dirty="0" smtClean="0"/>
              <a:t> episodes </a:t>
            </a:r>
            <a:r>
              <a:rPr lang="en-US" dirty="0"/>
              <a:t>may result from comorbid medical conditions (</a:t>
            </a:r>
            <a:r>
              <a:rPr lang="en-US" dirty="0" err="1"/>
              <a:t>eg</a:t>
            </a:r>
            <a:r>
              <a:rPr lang="en-US" dirty="0"/>
              <a:t>. seizures, cardiac arrhythmias, pneumonia),</a:t>
            </a:r>
          </a:p>
          <a:p>
            <a:endParaRPr lang="en-US" dirty="0" smtClean="0"/>
          </a:p>
          <a:p>
            <a:r>
              <a:rPr lang="en-US" dirty="0" smtClean="0"/>
              <a:t>Hypotension and low diastolic BP </a:t>
            </a:r>
            <a:r>
              <a:rPr lang="en-US" dirty="0"/>
              <a:t>during </a:t>
            </a:r>
            <a:r>
              <a:rPr lang="en-US" dirty="0" smtClean="0"/>
              <a:t>admission are associated with increased dementia risk</a:t>
            </a:r>
          </a:p>
          <a:p>
            <a:endParaRPr lang="en-US" dirty="0"/>
          </a:p>
          <a:p>
            <a:r>
              <a:rPr lang="en-US" dirty="0" smtClean="0"/>
              <a:t>Spain: </a:t>
            </a:r>
            <a:r>
              <a:rPr lang="is-IS" i="1" dirty="0" smtClean="0"/>
              <a:t>Stroke</a:t>
            </a:r>
            <a:r>
              <a:rPr lang="is-IS" i="1" dirty="0"/>
              <a:t>. 2005 Dec;36(12):2670-5. </a:t>
            </a:r>
            <a:endParaRPr lang="is-IS" i="1" dirty="0" smtClean="0"/>
          </a:p>
          <a:p>
            <a:endParaRPr lang="is-IS" u="sng" dirty="0"/>
          </a:p>
          <a:p>
            <a:r>
              <a:rPr lang="en-US" dirty="0" smtClean="0"/>
              <a:t>Hypoxic ischemic </a:t>
            </a:r>
            <a:r>
              <a:rPr lang="en-US" dirty="0"/>
              <a:t>disorders </a:t>
            </a:r>
            <a:r>
              <a:rPr lang="en-US" dirty="0" smtClean="0"/>
              <a:t>identified </a:t>
            </a:r>
            <a:r>
              <a:rPr lang="en-US" dirty="0"/>
              <a:t>by record review or examination during hospitalization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Hypoxic </a:t>
            </a:r>
            <a:r>
              <a:rPr lang="en-US" dirty="0" err="1" smtClean="0"/>
              <a:t>ischaemic</a:t>
            </a:r>
            <a:r>
              <a:rPr lang="en-US" dirty="0" smtClean="0"/>
              <a:t> episodes associated with RR=&gt;4 for dementia after adjustment</a:t>
            </a:r>
          </a:p>
          <a:p>
            <a:endParaRPr lang="en-US" dirty="0"/>
          </a:p>
          <a:p>
            <a:r>
              <a:rPr lang="en-US" dirty="0"/>
              <a:t>New </a:t>
            </a:r>
            <a:r>
              <a:rPr lang="en-US" dirty="0" smtClean="0"/>
              <a:t>York: </a:t>
            </a:r>
            <a:r>
              <a:rPr lang="hr-HR" i="1" dirty="0" err="1" smtClean="0"/>
              <a:t>Stroke</a:t>
            </a:r>
            <a:r>
              <a:rPr lang="hr-HR" i="1" dirty="0"/>
              <a:t>. 1996 Aug;27(8):1283-9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2396"/>
          <a:stretch>
            <a:fillRect/>
          </a:stretch>
        </p:blipFill>
        <p:spPr bwMode="auto">
          <a:xfrm>
            <a:off x="395536" y="1124744"/>
            <a:ext cx="5688632" cy="54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Selection Bias: Dementia rates are higher in patients commonly excluded in stroke studies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srgbClr val="000AC8"/>
                </a:solidFill>
                <a:cs typeface="Arial" charset="0"/>
              </a:rPr>
              <a:t>Importance of the systemic milieu for brain health</a:t>
            </a:r>
            <a:endParaRPr lang="en-GB" sz="2800" dirty="0">
              <a:solidFill>
                <a:srgbClr val="000AC8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460" y="2348880"/>
            <a:ext cx="8356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Blood borne factors in the systemic milieu inhibit or promote neurogenesis, synaptic plasticity, learning and memory:</a:t>
            </a:r>
          </a:p>
          <a:p>
            <a:r>
              <a:rPr lang="en-US" sz="2000" dirty="0"/>
              <a:t>		</a:t>
            </a:r>
            <a:r>
              <a:rPr lang="en-US" sz="2000" dirty="0" smtClean="0"/>
              <a:t>				</a:t>
            </a:r>
            <a:r>
              <a:rPr lang="en-US" i="1" dirty="0" err="1" smtClean="0"/>
              <a:t>Velleda</a:t>
            </a:r>
            <a:r>
              <a:rPr lang="en-US" i="1" dirty="0" smtClean="0"/>
              <a:t> et al, Nature 2012</a:t>
            </a:r>
          </a:p>
          <a:p>
            <a:endParaRPr lang="en-US" sz="1600" i="1" dirty="0"/>
          </a:p>
          <a:p>
            <a:r>
              <a:rPr lang="en-US" sz="2000" dirty="0" smtClean="0"/>
              <a:t>“Maintaining </a:t>
            </a:r>
            <a:r>
              <a:rPr lang="en-US" sz="2000" dirty="0"/>
              <a:t>an optimal milieu for neuronal function rests with supportive cells termed glia and the blood-brain barrier. Accumulating evidence suggests that neurodegeneration occurs in part because the environment is affected during disease in a cascade of processes collectively termed </a:t>
            </a:r>
            <a:r>
              <a:rPr lang="en-US" sz="2000" dirty="0" err="1"/>
              <a:t>neuroinflammation</a:t>
            </a:r>
            <a:r>
              <a:rPr lang="en-US" sz="2000" dirty="0" smtClean="0"/>
              <a:t>.”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				</a:t>
            </a:r>
            <a:r>
              <a:rPr lang="en-US" i="1" dirty="0" err="1" smtClean="0"/>
              <a:t>Ranshoff</a:t>
            </a:r>
            <a:r>
              <a:rPr lang="en-US" i="1" dirty="0" smtClean="0"/>
              <a:t>, Science 2016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54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53" y="531595"/>
            <a:ext cx="4609395" cy="33735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1520" y="132601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8AC"/>
                </a:solidFill>
              </a:rPr>
              <a:t>P</a:t>
            </a:r>
            <a:r>
              <a:rPr lang="en-GB" sz="2000" dirty="0" smtClean="0">
                <a:solidFill>
                  <a:srgbClr val="0008AC"/>
                </a:solidFill>
              </a:rPr>
              <a:t>ost-stroke </a:t>
            </a:r>
            <a:r>
              <a:rPr lang="en-GB" sz="2000" dirty="0">
                <a:solidFill>
                  <a:srgbClr val="0008AC"/>
                </a:solidFill>
              </a:rPr>
              <a:t>dementia cumulative incidence to 5 </a:t>
            </a:r>
            <a:r>
              <a:rPr lang="en-GB" sz="2000" dirty="0" smtClean="0">
                <a:solidFill>
                  <a:srgbClr val="0008AC"/>
                </a:solidFill>
              </a:rPr>
              <a:t>years by severity of event</a:t>
            </a:r>
            <a:endParaRPr lang="en-GB" sz="2000" dirty="0">
              <a:solidFill>
                <a:srgbClr val="0008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034" y="255771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After index event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5576" y="4005064"/>
            <a:ext cx="7293958" cy="2663709"/>
            <a:chOff x="522447" y="3576357"/>
            <a:chExt cx="7293958" cy="2663709"/>
          </a:xfrm>
        </p:grpSpPr>
        <p:grpSp>
          <p:nvGrpSpPr>
            <p:cNvPr id="10" name="Group 9"/>
            <p:cNvGrpSpPr/>
            <p:nvPr/>
          </p:nvGrpSpPr>
          <p:grpSpPr>
            <a:xfrm>
              <a:off x="522447" y="3576357"/>
              <a:ext cx="7106446" cy="2479258"/>
              <a:chOff x="467545" y="3645024"/>
              <a:chExt cx="7106446" cy="24792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5" y="3645024"/>
                <a:ext cx="3246808" cy="23762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Picture 4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2" y="3645024"/>
                <a:ext cx="3434039" cy="244411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39551" y="5445224"/>
                <a:ext cx="317480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80602" y="5548218"/>
                <a:ext cx="317480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68359" y="5514106"/>
              <a:ext cx="3139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Stratified by index event severity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43980" y="5514106"/>
              <a:ext cx="3472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Stratified by </a:t>
              </a:r>
              <a:r>
                <a:rPr lang="en-US" sz="1600" dirty="0" smtClean="0"/>
                <a:t>recurrent </a:t>
              </a:r>
              <a:r>
                <a:rPr lang="en-US" sz="1600" smtClean="0"/>
                <a:t>event severity</a:t>
              </a:r>
              <a:endParaRPr 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5870734"/>
              <a:ext cx="5423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After recurrent event on FU, time 0=recurrent event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556832" y="1710038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 dementia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77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Methodological issues in measuring cognitive impairment: </a:t>
            </a:r>
            <a:r>
              <a:rPr lang="en-GB" sz="2800" dirty="0" smtClean="0">
                <a:solidFill>
                  <a:srgbClr val="0008AC"/>
                </a:solidFill>
              </a:rPr>
              <a:t>cognitive tests in TIA/stroke</a:t>
            </a:r>
            <a:endParaRPr lang="en-GB" sz="2800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77" y="1988840"/>
            <a:ext cx="7282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MMSE vs </a:t>
            </a:r>
            <a:r>
              <a:rPr lang="en-GB" sz="2800" dirty="0" err="1" smtClean="0"/>
              <a:t>MoCA</a:t>
            </a:r>
            <a:r>
              <a:rPr lang="en-GB" sz="2800" dirty="0" smtClean="0"/>
              <a:t> and ACE-R</a:t>
            </a:r>
          </a:p>
          <a:p>
            <a:endParaRPr lang="en-GB" sz="2800" dirty="0" smtClean="0"/>
          </a:p>
          <a:p>
            <a:r>
              <a:rPr lang="en-GB" sz="2800" dirty="0"/>
              <a:t>Neuropsychology </a:t>
            </a:r>
            <a:r>
              <a:rPr lang="en-GB" sz="2800" dirty="0" smtClean="0"/>
              <a:t>and measuring MCI/CIND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621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4131" y="261144"/>
            <a:ext cx="345638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cs typeface="Arial" charset="0"/>
              </a:rPr>
              <a:t>MMSE</a:t>
            </a:r>
          </a:p>
          <a:p>
            <a:r>
              <a:rPr lang="en-GB" sz="2400" dirty="0" smtClean="0">
                <a:cs typeface="Arial" charset="0"/>
              </a:rPr>
              <a:t>Designed </a:t>
            </a:r>
            <a:r>
              <a:rPr lang="en-GB" sz="2400" dirty="0">
                <a:cs typeface="Arial" charset="0"/>
              </a:rPr>
              <a:t>to detect </a:t>
            </a:r>
            <a:r>
              <a:rPr lang="en-GB" sz="2400" dirty="0" smtClean="0">
                <a:cs typeface="Arial" charset="0"/>
              </a:rPr>
              <a:t>dementia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use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err="1" smtClean="0">
                <a:latin typeface="Calibri" pitchFamily="34" charset="0"/>
              </a:rPr>
              <a:t>MoCA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2800" b="1" dirty="0" smtClean="0">
                <a:latin typeface="Calibri" pitchFamily="34" charset="0"/>
              </a:rPr>
              <a:t>Designed to detect MCI </a:t>
            </a:r>
            <a:endParaRPr lang="en-GB" sz="36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GB" sz="2400" dirty="0" err="1" smtClean="0"/>
              <a:t>Addenbrooke’s</a:t>
            </a:r>
            <a:r>
              <a:rPr lang="en-GB" sz="2400" dirty="0" smtClean="0"/>
              <a:t> Cognitive Examination (ACE)/100</a:t>
            </a:r>
          </a:p>
          <a:p>
            <a:endParaRPr lang="en-GB" sz="2400" dirty="0"/>
          </a:p>
          <a:p>
            <a:r>
              <a:rPr lang="en-GB" sz="2400" dirty="0" smtClean="0">
                <a:latin typeface="Calibri" pitchFamily="34" charset="0"/>
              </a:rPr>
              <a:t>T-</a:t>
            </a:r>
            <a:r>
              <a:rPr lang="en-GB" sz="2400" dirty="0" err="1" smtClean="0">
                <a:latin typeface="Calibri" pitchFamily="34" charset="0"/>
              </a:rPr>
              <a:t>MoCA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err="1"/>
              <a:t>TICSm</a:t>
            </a:r>
            <a:endParaRPr lang="en-GB" sz="2400" dirty="0"/>
          </a:p>
          <a:p>
            <a:endParaRPr lang="en-GB" sz="24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/>
          </a:p>
          <a:p>
            <a:pPr algn="ctr"/>
            <a:endParaRPr lang="en-GB" sz="20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5" name="Picture 3" descr="MoCA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358" y="261144"/>
            <a:ext cx="47752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7504" y="5792261"/>
            <a:ext cx="34067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 dirty="0" err="1">
                <a:latin typeface="+mn-lt"/>
              </a:rPr>
              <a:t>Nasreddine</a:t>
            </a:r>
            <a:r>
              <a:rPr lang="en-GB" sz="1600" i="1" dirty="0">
                <a:latin typeface="+mn-lt"/>
              </a:rPr>
              <a:t> et al, </a:t>
            </a:r>
            <a:r>
              <a:rPr lang="en-GB" sz="1600" i="1" dirty="0" smtClean="0">
                <a:latin typeface="+mn-lt"/>
              </a:rPr>
              <a:t>JAGS 2005</a:t>
            </a:r>
            <a:endParaRPr lang="en-GB" sz="1600" i="1" dirty="0">
              <a:latin typeface="+mn-lt"/>
            </a:endParaRPr>
          </a:p>
          <a:p>
            <a:r>
              <a:rPr lang="en-GB" sz="1600" i="1" dirty="0" smtClean="0">
                <a:latin typeface="+mn-lt"/>
              </a:rPr>
              <a:t>Desmond </a:t>
            </a:r>
            <a:r>
              <a:rPr lang="en-GB" sz="1600" i="1" dirty="0">
                <a:latin typeface="+mn-lt"/>
              </a:rPr>
              <a:t>et al, J </a:t>
            </a:r>
            <a:r>
              <a:rPr lang="en-GB" sz="1600" i="1" dirty="0" err="1">
                <a:latin typeface="+mn-lt"/>
              </a:rPr>
              <a:t>Geriat</a:t>
            </a:r>
            <a:r>
              <a:rPr lang="en-GB" sz="1600" i="1" dirty="0">
                <a:latin typeface="+mn-lt"/>
              </a:rPr>
              <a:t> </a:t>
            </a:r>
            <a:r>
              <a:rPr lang="en-GB" sz="1600" i="1" dirty="0" err="1">
                <a:latin typeface="+mn-lt"/>
              </a:rPr>
              <a:t>Psychiat</a:t>
            </a:r>
            <a:r>
              <a:rPr lang="en-GB" sz="1600" i="1" dirty="0">
                <a:latin typeface="+mn-lt"/>
              </a:rPr>
              <a:t>. </a:t>
            </a:r>
            <a:r>
              <a:rPr lang="en-GB" sz="1600" i="1" dirty="0" smtClean="0">
                <a:latin typeface="+mn-lt"/>
              </a:rPr>
              <a:t>1994</a:t>
            </a:r>
            <a:r>
              <a:rPr lang="en-GB" sz="1600" dirty="0" smtClean="0">
                <a:latin typeface="+mn-lt"/>
              </a:rPr>
              <a:t>.</a:t>
            </a:r>
            <a:endParaRPr lang="en-GB" sz="1600" dirty="0">
              <a:latin typeface="+mn-lt"/>
            </a:endParaRPr>
          </a:p>
          <a:p>
            <a:r>
              <a:rPr lang="en-GB" sz="1600" i="1" dirty="0" err="1">
                <a:latin typeface="+mn-lt"/>
              </a:rPr>
              <a:t>Pendlebury</a:t>
            </a:r>
            <a:r>
              <a:rPr lang="en-GB" sz="1600" i="1" dirty="0">
                <a:latin typeface="+mn-lt"/>
              </a:rPr>
              <a:t> et al, Stroke. </a:t>
            </a:r>
            <a:r>
              <a:rPr lang="en-GB" sz="1600" i="1" dirty="0" smtClean="0">
                <a:latin typeface="+mn-lt"/>
              </a:rPr>
              <a:t>2013</a:t>
            </a:r>
            <a:endParaRPr lang="en-GB" sz="1600" i="1" dirty="0">
              <a:latin typeface="+mn-lt"/>
            </a:endParaRPr>
          </a:p>
          <a:p>
            <a:r>
              <a:rPr lang="en-GB" sz="1600" i="1" dirty="0">
                <a:latin typeface="+mn-lt"/>
              </a:rPr>
              <a:t>Wong et al, Stroke. </a:t>
            </a:r>
            <a:r>
              <a:rPr lang="en-GB" sz="1600" i="1" dirty="0" smtClean="0">
                <a:latin typeface="+mn-lt"/>
              </a:rPr>
              <a:t>2015</a:t>
            </a:r>
            <a:endParaRPr lang="en-GB" sz="1600" i="1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80515" y="3324837"/>
            <a:ext cx="5334885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98937"/>
            <a:ext cx="4507639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98072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228 consecutive patients  (48% male, mean age 72 years)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23528" y="6021288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MMSE Median IQR 28 (26-29)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716016" y="6021288"/>
            <a:ext cx="4258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MoCA</a:t>
            </a:r>
            <a:r>
              <a:rPr lang="en-GB" sz="2400" dirty="0" smtClean="0"/>
              <a:t> Median IQR 23 (20-26)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60648"/>
            <a:ext cx="821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Ceiling effect of the MMSE in TIA and stroke</a:t>
            </a:r>
            <a:endParaRPr lang="en-GB" sz="3200" dirty="0">
              <a:solidFill>
                <a:srgbClr val="0008A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6488668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Stroke 2010;41:1290-3.</a:t>
            </a: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417847" y="2186860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ACE is similar to </a:t>
            </a:r>
            <a:r>
              <a:rPr lang="en-GB" sz="2400" dirty="0" err="1" smtClean="0"/>
              <a:t>MoCA</a:t>
            </a:r>
            <a:endParaRPr lang="en-GB" sz="2400" dirty="0" smtClean="0"/>
          </a:p>
          <a:p>
            <a:endParaRPr lang="en-GB" sz="2400" dirty="0" smtClean="0"/>
          </a:p>
          <a:p>
            <a:endParaRPr lang="en-GB" dirty="0"/>
          </a:p>
          <a:p>
            <a:r>
              <a:rPr lang="en-GB" dirty="0"/>
              <a:t> White matter ultra-structural damage correlates with </a:t>
            </a:r>
            <a:r>
              <a:rPr lang="en-GB" dirty="0" err="1"/>
              <a:t>MoCA</a:t>
            </a:r>
            <a:r>
              <a:rPr lang="en-GB" dirty="0"/>
              <a:t> more than MMSE</a:t>
            </a:r>
          </a:p>
          <a:p>
            <a:r>
              <a:rPr lang="en-GB" i="1" dirty="0" smtClean="0"/>
              <a:t>Stroke</a:t>
            </a:r>
            <a:r>
              <a:rPr lang="en-GB" i="1" dirty="0"/>
              <a:t>. 2015;46:262-4. </a:t>
            </a:r>
          </a:p>
          <a:p>
            <a:r>
              <a:rPr lang="en-GB" i="1" dirty="0"/>
              <a:t>Zamboni et al, </a:t>
            </a:r>
            <a:r>
              <a:rPr lang="en-GB" i="1" dirty="0" err="1" smtClean="0"/>
              <a:t>Stroke,in</a:t>
            </a:r>
            <a:r>
              <a:rPr lang="en-GB" i="1" dirty="0" smtClean="0"/>
              <a:t> </a:t>
            </a:r>
            <a:r>
              <a:rPr lang="en-GB" i="1" dirty="0"/>
              <a:t>press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scatterF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4724" b="4393"/>
          <a:stretch>
            <a:fillRect/>
          </a:stretch>
        </p:blipFill>
        <p:spPr bwMode="auto">
          <a:xfrm>
            <a:off x="393700" y="625475"/>
            <a:ext cx="7770813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9688"/>
            <a:ext cx="8093075" cy="658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Whole-brain FA </a:t>
            </a:r>
            <a:r>
              <a:rPr lang="en-US" sz="2200" dirty="0" smtClean="0"/>
              <a:t>(calculated from skeleton or from atlas of WM </a:t>
            </a:r>
            <a:r>
              <a:rPr lang="en-US" sz="2200" smtClean="0"/>
              <a:t>tracts)</a:t>
            </a:r>
            <a:endParaRPr lang="en-US" sz="2200" dirty="0"/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4" y="3760788"/>
            <a:ext cx="2899894" cy="26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58" y="3888370"/>
            <a:ext cx="15541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3264" y="6450387"/>
            <a:ext cx="3222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Zamboni et al, Stroke, </a:t>
            </a:r>
            <a:r>
              <a:rPr lang="en-GB" sz="1600" i="1"/>
              <a:t>in </a:t>
            </a:r>
            <a:r>
              <a:rPr lang="en-GB" sz="1600" i="1" smtClean="0"/>
              <a:t>press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1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16721"/>
              </p:ext>
            </p:extLst>
          </p:nvPr>
        </p:nvGraphicFramePr>
        <p:xfrm>
          <a:off x="467544" y="962577"/>
          <a:ext cx="7344816" cy="4626864"/>
        </p:xfrm>
        <a:graphic>
          <a:graphicData uri="http://schemas.openxmlformats.org/drawingml/2006/table">
            <a:tbl>
              <a:tblPr/>
              <a:tblGrid>
                <a:gridCol w="3600400"/>
                <a:gridCol w="3744416"/>
              </a:tblGrid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Reason for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untestability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Reason for incomplete test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Dysphasia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Visual impairment/deafness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Unwell/low GCS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Hemiparesis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Visual impairment/deafness</a:t>
                      </a:r>
                      <a:endParaRPr lang="en-GB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Dysphasia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Severe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Other neurological disorder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ementia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Did not finish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Acute confusion/delirium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English second language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Dysarthria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Mechanical problem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eg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arthritis, arm fracture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 English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Illiteracy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Declined cognitive test</a:t>
                      </a: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88640"/>
            <a:ext cx="7540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Reasons for </a:t>
            </a:r>
            <a:r>
              <a:rPr lang="en-GB" sz="3200" dirty="0" err="1" smtClean="0">
                <a:solidFill>
                  <a:srgbClr val="0008AC"/>
                </a:solidFill>
              </a:rPr>
              <a:t>untestability</a:t>
            </a:r>
            <a:r>
              <a:rPr lang="en-GB" sz="3200" dirty="0" smtClean="0">
                <a:solidFill>
                  <a:srgbClr val="0008AC"/>
                </a:solidFill>
              </a:rPr>
              <a:t>/incomplete test</a:t>
            </a:r>
            <a:endParaRPr lang="en-GB" sz="3200" dirty="0">
              <a:solidFill>
                <a:srgbClr val="0008A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630932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Stroke.2015;46:3067-73</a:t>
            </a: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817342"/>
            <a:ext cx="795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Relative importance of reasons varies by time after event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966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ChangeArrowheads="1"/>
          </p:cNvSpPr>
          <p:nvPr/>
        </p:nvSpPr>
        <p:spPr bwMode="auto">
          <a:xfrm>
            <a:off x="179512" y="116632"/>
            <a:ext cx="6827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8AC"/>
                </a:solidFill>
              </a:rPr>
              <a:t>V</a:t>
            </a:r>
            <a:r>
              <a:rPr lang="en-GB" sz="3200" dirty="0" smtClean="0">
                <a:solidFill>
                  <a:srgbClr val="0008AC"/>
                </a:solidFill>
              </a:rPr>
              <a:t>ascular dementia: cognitive profile</a:t>
            </a:r>
            <a:endParaRPr lang="en-GB" sz="3200" dirty="0">
              <a:solidFill>
                <a:srgbClr val="0008A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7624" y="1401713"/>
            <a:ext cx="4805593" cy="5249535"/>
            <a:chOff x="206833" y="1167343"/>
            <a:chExt cx="4805593" cy="5249535"/>
          </a:xfrm>
        </p:grpSpPr>
        <p:sp>
          <p:nvSpPr>
            <p:cNvPr id="9" name="Rectangle 8"/>
            <p:cNvSpPr/>
            <p:nvPr/>
          </p:nvSpPr>
          <p:spPr>
            <a:xfrm>
              <a:off x="206833" y="1578706"/>
              <a:ext cx="4773332" cy="4838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Stroke</a:t>
              </a:r>
              <a:endParaRPr lang="en-GB" dirty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7290" y="1167343"/>
              <a:ext cx="4740712" cy="5171186"/>
              <a:chOff x="999" y="-110"/>
              <a:chExt cx="3649" cy="3927"/>
            </a:xfrm>
          </p:grpSpPr>
          <p:graphicFrame>
            <p:nvGraphicFramePr>
              <p:cNvPr id="2" name="Chart 1"/>
              <p:cNvGraphicFramePr/>
              <p:nvPr>
                <p:extLst/>
              </p:nvPr>
            </p:nvGraphicFramePr>
            <p:xfrm>
              <a:off x="1253" y="280"/>
              <a:ext cx="2812" cy="18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4" name="Chart 3"/>
              <p:cNvGraphicFramePr/>
              <p:nvPr>
                <p:extLst/>
              </p:nvPr>
            </p:nvGraphicFramePr>
            <p:xfrm>
              <a:off x="1208" y="2003"/>
              <a:ext cx="2858" cy="18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9093" name="TextBox 5"/>
              <p:cNvSpPr txBox="1">
                <a:spLocks noChangeArrowheads="1"/>
              </p:cNvSpPr>
              <p:nvPr/>
            </p:nvSpPr>
            <p:spPr bwMode="auto">
              <a:xfrm rot="16200000">
                <a:off x="-570" y="1459"/>
                <a:ext cx="344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Mean % of maximum subtest score</a:t>
                </a:r>
              </a:p>
            </p:txBody>
          </p:sp>
          <p:sp>
            <p:nvSpPr>
              <p:cNvPr id="89094" name="TextBox 6"/>
              <p:cNvSpPr txBox="1">
                <a:spLocks noChangeArrowheads="1"/>
              </p:cNvSpPr>
              <p:nvPr/>
            </p:nvSpPr>
            <p:spPr bwMode="auto">
              <a:xfrm>
                <a:off x="3914" y="1461"/>
                <a:ext cx="734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/>
                  <a:t>MMSE</a:t>
                </a:r>
              </a:p>
            </p:txBody>
          </p:sp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3936" y="3326"/>
                <a:ext cx="691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MoCA</a:t>
                </a:r>
                <a:endParaRPr lang="en-GB" sz="2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181749" y="1740637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Memory</a:t>
              </a:r>
              <a:endParaRPr lang="en-GB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63889" y="4189588"/>
              <a:ext cx="8306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Memory</a:t>
              </a:r>
              <a:endParaRPr lang="en-GB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81749" y="1979559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TIA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3889" y="4547971"/>
              <a:ext cx="4635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TIA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1749" y="2218481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Stroke</a:t>
              </a:r>
              <a:endParaRPr lang="en-GB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3889" y="4786893"/>
              <a:ext cx="702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Stroke</a:t>
              </a:r>
              <a:endParaRPr lang="en-GB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37897" y="6481971"/>
            <a:ext cx="3504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 </a:t>
            </a:r>
            <a:r>
              <a:rPr lang="en-GB" sz="1600" i="1" dirty="0" err="1" smtClean="0"/>
              <a:t>Cerebrovasc</a:t>
            </a:r>
            <a:r>
              <a:rPr lang="en-GB" sz="1600" i="1" dirty="0" smtClean="0"/>
              <a:t> </a:t>
            </a:r>
            <a:r>
              <a:rPr lang="en-GB" sz="1600" i="1" dirty="0"/>
              <a:t>Dis. 2012;34(1):</a:t>
            </a:r>
            <a:r>
              <a:rPr lang="en-GB" sz="1600" i="1" dirty="0" smtClean="0"/>
              <a:t>48-54.</a:t>
            </a:r>
            <a:endParaRPr lang="en-GB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7918" y="1979559"/>
            <a:ext cx="3531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000" dirty="0" smtClean="0"/>
              <a:t> </a:t>
            </a:r>
            <a:endParaRPr lang="en-GB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85855"/>
            <a:ext cx="857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Vascular patients have prominent frontal/executive deficits vs early memory deficits in AD. Also apathy, depression, </a:t>
            </a:r>
            <a:r>
              <a:rPr lang="en-GB" sz="2400" dirty="0" err="1" smtClean="0"/>
              <a:t>lability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785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303139" y="50296"/>
            <a:ext cx="2808312" cy="520251"/>
          </a:xfrm>
        </p:spPr>
        <p:txBody>
          <a:bodyPr lIns="92053" tIns="46027" rIns="92053" bIns="46027">
            <a:normAutofit/>
          </a:bodyPr>
          <a:lstStyle/>
          <a:p>
            <a:pPr algn="l"/>
            <a:r>
              <a:rPr lang="en-GB" altLang="en-US" sz="2400" b="1" dirty="0" err="1" smtClean="0">
                <a:solidFill>
                  <a:srgbClr val="0008AC"/>
                </a:solidFill>
                <a:latin typeface="Arial" charset="0"/>
              </a:rPr>
              <a:t>OxVASC</a:t>
            </a:r>
            <a:r>
              <a:rPr lang="en-GB" altLang="en-US" sz="2400" b="1" dirty="0" smtClean="0">
                <a:solidFill>
                  <a:srgbClr val="0008AC"/>
                </a:solidFill>
                <a:latin typeface="Arial" charset="0"/>
              </a:rPr>
              <a:t>: Cohorts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11125" y="963613"/>
            <a:ext cx="4176713" cy="3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None/>
            </a:pPr>
            <a:r>
              <a:rPr lang="en-GB" alt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GB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87462" y="570548"/>
            <a:ext cx="3204418" cy="61715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</a:rPr>
              <a:t>OXVASC-Cog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2002-2007 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n=1247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mainly CT-based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</a:rPr>
              <a:t>OXVASC-Cog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2007-2012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n=1323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partly MRI-based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</a:rPr>
              <a:t>OXVASC-Cog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2012-2017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n~1500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MRI &amp;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fMRI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Vascular physiol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</a:rPr>
              <a:t>OXVASC-Cog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</a:rPr>
              <a:t>   -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2017-2022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475702" y="3221038"/>
            <a:ext cx="1928813" cy="1382712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91240" y="522690"/>
            <a:ext cx="2549525" cy="27391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pitchFamily="34" charset="0"/>
              </a:rPr>
              <a:t>Cohorts 3 and 4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  <a:latin typeface="Arial" pitchFamily="34" charset="0"/>
              </a:rPr>
              <a:t>Fully-</a:t>
            </a:r>
            <a:r>
              <a:rPr lang="en-US" altLang="en-US" sz="1400" b="1" kern="0" dirty="0" err="1" smtClean="0">
                <a:solidFill>
                  <a:srgbClr val="000000"/>
                </a:solidFill>
                <a:latin typeface="Arial" pitchFamily="34" charset="0"/>
              </a:rPr>
              <a:t>phenotyped</a:t>
            </a:r>
            <a:endParaRPr lang="en-GB" altLang="en-US" sz="1600" b="1" kern="0" dirty="0">
              <a:solidFill>
                <a:srgbClr val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Brain imaging </a:t>
            </a:r>
            <a:r>
              <a:rPr lang="en-US" altLang="en-US" sz="1200" kern="0" dirty="0">
                <a:solidFill>
                  <a:srgbClr val="000000"/>
                </a:solidFill>
                <a:latin typeface="Arial" pitchFamily="34" charset="0"/>
              </a:rPr>
              <a:t>(MRI; fMRI; PET)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Vascular imaging </a:t>
            </a:r>
            <a:r>
              <a:rPr lang="en-US" altLang="en-US" sz="1200" kern="0" dirty="0">
                <a:solidFill>
                  <a:srgbClr val="000000"/>
                </a:solidFill>
                <a:latin typeface="Arial" pitchFamily="34" charset="0"/>
              </a:rPr>
              <a:t>(MRA; TCD)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  <a:latin typeface="Arial" pitchFamily="34" charset="0"/>
              </a:rPr>
              <a:t>Cardiac Ix </a:t>
            </a: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altLang="en-US" sz="1400" kern="0" dirty="0" smtClean="0">
                <a:solidFill>
                  <a:srgbClr val="000000"/>
                </a:solidFill>
                <a:latin typeface="Arial" pitchFamily="34" charset="0"/>
              </a:rPr>
              <a:t>Echo, R-test</a:t>
            </a: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Vascular physiology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BP monitoring </a:t>
            </a:r>
            <a:endParaRPr lang="en-US" altLang="en-US" sz="1400" kern="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  <a:latin typeface="Arial" pitchFamily="34" charset="0"/>
              </a:rPr>
              <a:t>Biomarkers</a:t>
            </a:r>
            <a:endParaRPr lang="en-US" altLang="en-US" sz="1400" kern="0" dirty="0">
              <a:solidFill>
                <a:srgbClr val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Genetics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06329" y="3611563"/>
            <a:ext cx="4191000" cy="2998787"/>
            <a:chOff x="4111625" y="3599657"/>
            <a:chExt cx="4191000" cy="2998787"/>
          </a:xfrm>
        </p:grpSpPr>
        <p:pic>
          <p:nvPicPr>
            <p:cNvPr id="19463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18" b="6500"/>
            <a:stretch>
              <a:fillRect/>
            </a:stretch>
          </p:blipFill>
          <p:spPr bwMode="auto">
            <a:xfrm>
              <a:off x="6305550" y="3602832"/>
              <a:ext cx="1997075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" t="43777" r="1039" b="1039"/>
            <a:stretch>
              <a:fillRect/>
            </a:stretch>
          </p:blipFill>
          <p:spPr bwMode="auto">
            <a:xfrm>
              <a:off x="4305300" y="3909219"/>
              <a:ext cx="1928812" cy="11366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TextBox 31"/>
            <p:cNvSpPr txBox="1">
              <a:spLocks noChangeArrowheads="1"/>
            </p:cNvSpPr>
            <p:nvPr/>
          </p:nvSpPr>
          <p:spPr bwMode="auto">
            <a:xfrm>
              <a:off x="4192587" y="3599657"/>
              <a:ext cx="209867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3366"/>
                  </a:solidFill>
                  <a:latin typeface="Calibri" pitchFamily="34" charset="0"/>
                </a:rPr>
                <a:t>Cardiovascular physiology</a:t>
              </a:r>
            </a:p>
          </p:txBody>
        </p:sp>
        <p:sp>
          <p:nvSpPr>
            <p:cNvPr id="19467" name="TextBox 84"/>
            <p:cNvSpPr txBox="1">
              <a:spLocks noChangeArrowheads="1"/>
            </p:cNvSpPr>
            <p:nvPr/>
          </p:nvSpPr>
          <p:spPr bwMode="auto">
            <a:xfrm>
              <a:off x="4111625" y="5052219"/>
              <a:ext cx="2174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3366"/>
                  </a:solidFill>
                  <a:latin typeface="Calibri" pitchFamily="34" charset="0"/>
                </a:rPr>
                <a:t>Cerebrovascular physiology</a:t>
              </a:r>
              <a:endParaRPr lang="en-US" altLang="en-US" sz="140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grpSp>
          <p:nvGrpSpPr>
            <p:cNvPr id="19468" name="Group 16"/>
            <p:cNvGrpSpPr>
              <a:grpSpLocks/>
            </p:cNvGrpSpPr>
            <p:nvPr/>
          </p:nvGrpSpPr>
          <p:grpSpPr bwMode="auto">
            <a:xfrm>
              <a:off x="4305300" y="5342732"/>
              <a:ext cx="1787525" cy="1176337"/>
              <a:chOff x="839" y="2931"/>
              <a:chExt cx="1869" cy="1168"/>
            </a:xfrm>
          </p:grpSpPr>
          <p:pic>
            <p:nvPicPr>
              <p:cNvPr id="19479" name="Picture 4" descr="Beatscope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3" t="33501" b="41231"/>
              <a:stretch>
                <a:fillRect/>
              </a:stretch>
            </p:blipFill>
            <p:spPr bwMode="auto">
              <a:xfrm>
                <a:off x="839" y="3612"/>
                <a:ext cx="186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5" descr="TCD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141"/>
              <a:stretch>
                <a:fillRect/>
              </a:stretch>
            </p:blipFill>
            <p:spPr bwMode="auto">
              <a:xfrm>
                <a:off x="839" y="2931"/>
                <a:ext cx="186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70" name="Picture 4" descr="C:\Users\PRothwell\Desktop\Admin\Media\Sara_Doppler_PPI_Phot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86" b="137"/>
            <a:stretch>
              <a:fillRect/>
            </a:stretch>
          </p:blipFill>
          <p:spPr bwMode="auto">
            <a:xfrm>
              <a:off x="6684962" y="5158582"/>
              <a:ext cx="15827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3" name="TextBox 37"/>
          <p:cNvSpPr txBox="1">
            <a:spLocks noChangeArrowheads="1"/>
          </p:cNvSpPr>
          <p:nvPr/>
        </p:nvSpPr>
        <p:spPr bwMode="auto">
          <a:xfrm>
            <a:off x="7506783" y="1912677"/>
            <a:ext cx="153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t>TBSS &amp; tractography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29627" y="107689"/>
            <a:ext cx="2498725" cy="3714750"/>
            <a:chOff x="6477794" y="107689"/>
            <a:chExt cx="2498725" cy="3714750"/>
          </a:xfrm>
        </p:grpSpPr>
        <p:grpSp>
          <p:nvGrpSpPr>
            <p:cNvPr id="19471" name="Group 34"/>
            <p:cNvGrpSpPr>
              <a:grpSpLocks/>
            </p:cNvGrpSpPr>
            <p:nvPr/>
          </p:nvGrpSpPr>
          <p:grpSpPr bwMode="auto">
            <a:xfrm>
              <a:off x="6796881" y="107689"/>
              <a:ext cx="1905000" cy="1804988"/>
              <a:chOff x="62911" y="4440208"/>
              <a:chExt cx="2696298" cy="2180373"/>
            </a:xfrm>
          </p:grpSpPr>
          <p:pic>
            <p:nvPicPr>
              <p:cNvPr id="19477" name="Picture 5" descr="SupplFigure4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61" r="27466"/>
              <a:stretch>
                <a:fillRect/>
              </a:stretch>
            </p:blipFill>
            <p:spPr bwMode="auto">
              <a:xfrm>
                <a:off x="62911" y="4745379"/>
                <a:ext cx="2696298" cy="187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8" name="TextBox 33"/>
              <p:cNvSpPr txBox="1">
                <a:spLocks noChangeArrowheads="1"/>
              </p:cNvSpPr>
              <p:nvPr/>
            </p:nvSpPr>
            <p:spPr bwMode="auto">
              <a:xfrm>
                <a:off x="378928" y="4440208"/>
                <a:ext cx="1875861" cy="334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572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572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572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572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Calibri" pitchFamily="34" charset="0"/>
                  </a:rPr>
                  <a:t>BOLD resting fMRI</a:t>
                </a:r>
              </a:p>
            </p:txBody>
          </p:sp>
        </p:grpSp>
        <p:pic>
          <p:nvPicPr>
            <p:cNvPr id="19472" name="Picture 23" descr="Screen shot 2014-02-24 at 13.30.07.pn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37" t="12009" r="5927" b="9492"/>
            <a:stretch>
              <a:fillRect/>
            </a:stretch>
          </p:blipFill>
          <p:spPr bwMode="auto">
            <a:xfrm>
              <a:off x="7749381" y="2122227"/>
              <a:ext cx="113506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9" descr="Screen Shot 2014-03-30 at 18.54.33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2" r="57303"/>
            <a:stretch>
              <a:fillRect/>
            </a:stretch>
          </p:blipFill>
          <p:spPr bwMode="auto">
            <a:xfrm>
              <a:off x="6477794" y="2174614"/>
              <a:ext cx="9556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TextBox 41"/>
            <p:cNvSpPr txBox="1">
              <a:spLocks noChangeArrowheads="1"/>
            </p:cNvSpPr>
            <p:nvPr/>
          </p:nvSpPr>
          <p:spPr bwMode="auto">
            <a:xfrm>
              <a:off x="6565106" y="1912677"/>
              <a:ext cx="6985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" pitchFamily="34" charset="0"/>
                </a:rPr>
                <a:t>ASL fMRI</a:t>
              </a:r>
            </a:p>
          </p:txBody>
        </p:sp>
        <p:pic>
          <p:nvPicPr>
            <p:cNvPr id="19476" name="Picture 1" descr="Screen shot 2014-04-01 at 15.05.50.pn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731" y="2568314"/>
              <a:ext cx="1347788" cy="125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134" y="692696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8AC"/>
                </a:solidFill>
              </a:rPr>
              <a:t>OxVASC</a:t>
            </a:r>
            <a:r>
              <a:rPr lang="en-US" sz="3200" dirty="0" smtClean="0">
                <a:solidFill>
                  <a:srgbClr val="0008AC"/>
                </a:solidFill>
              </a:rPr>
              <a:t> : Pre- and post-event dementia</a:t>
            </a:r>
            <a:endParaRPr lang="en-US" sz="3200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77364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Pre-event dementia: 	listed/coded by GP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IQCODE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records review by STP</a:t>
            </a:r>
          </a:p>
          <a:p>
            <a:endParaRPr lang="en-US" sz="2400" dirty="0"/>
          </a:p>
          <a:p>
            <a:r>
              <a:rPr lang="en-US" sz="2400" dirty="0" smtClean="0"/>
              <a:t>Post-event dementia: 	MMSE&lt;24, sustained on FU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listed/coded by GP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records review by STP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(IQCODE, MOCA)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135508" y="630932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i="1" dirty="0">
                <a:solidFill>
                  <a:prstClr val="black"/>
                </a:solidFill>
                <a:latin typeface="ArialMT" charset="0"/>
              </a:rPr>
              <a:t>Stroke. </a:t>
            </a:r>
            <a:r>
              <a:rPr lang="is-IS" i="1" dirty="0" smtClean="0">
                <a:solidFill>
                  <a:prstClr val="black"/>
                </a:solidFill>
                <a:latin typeface="ArialMT" charset="0"/>
              </a:rPr>
              <a:t>2014;45:3008-18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2396"/>
          <a:stretch>
            <a:fillRect/>
          </a:stretch>
        </p:blipFill>
        <p:spPr bwMode="auto">
          <a:xfrm>
            <a:off x="96624" y="836712"/>
            <a:ext cx="5987544" cy="576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46077" y="548680"/>
            <a:ext cx="27265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Baseline selection </a:t>
            </a:r>
            <a:r>
              <a:rPr lang="en-GB" sz="3200" dirty="0">
                <a:solidFill>
                  <a:srgbClr val="0008AC"/>
                </a:solidFill>
              </a:rPr>
              <a:t>b</a:t>
            </a:r>
            <a:r>
              <a:rPr lang="en-GB" sz="3200" dirty="0" smtClean="0">
                <a:solidFill>
                  <a:srgbClr val="0008AC"/>
                </a:solidFill>
              </a:rPr>
              <a:t>ias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/>
              <a:t>Dementia rates are higher in patients commonly excluded in stroke studies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6300192" y="630932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Stroke. 2015;46:641-6.</a:t>
            </a:r>
            <a:endParaRPr lang="en-GB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246127" y="4685015"/>
            <a:ext cx="2104300" cy="1080120"/>
            <a:chOff x="6300193" y="1412776"/>
            <a:chExt cx="2104300" cy="1080120"/>
          </a:xfrm>
        </p:grpSpPr>
        <p:sp>
          <p:nvSpPr>
            <p:cNvPr id="2" name="Rectangle 1"/>
            <p:cNvSpPr/>
            <p:nvPr/>
          </p:nvSpPr>
          <p:spPr>
            <a:xfrm>
              <a:off x="6300193" y="1412776"/>
              <a:ext cx="2104300" cy="1080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2200" y="1556792"/>
              <a:ext cx="360040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72200" y="2037697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32240" y="1556792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Factor present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67692" y="2024844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Factor absent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78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0497" y="270164"/>
            <a:ext cx="4889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Attrition over 5 years FU</a:t>
            </a:r>
            <a:endParaRPr lang="en-US" sz="3200" dirty="0">
              <a:solidFill>
                <a:srgbClr val="0008A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2852936"/>
            <a:ext cx="4254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1-yr (black </a:t>
            </a:r>
            <a:r>
              <a:rPr lang="en-GB" sz="2400" dirty="0"/>
              <a:t>bars) and </a:t>
            </a:r>
            <a:r>
              <a:rPr lang="en-GB" sz="2400" dirty="0" smtClean="0"/>
              <a:t>5-yr </a:t>
            </a:r>
            <a:r>
              <a:rPr lang="en-GB" sz="2400" dirty="0"/>
              <a:t>(grey </a:t>
            </a:r>
            <a:r>
              <a:rPr lang="en-GB" sz="2400" dirty="0" smtClean="0"/>
              <a:t>bars) cumulative incidence  of post-event </a:t>
            </a:r>
            <a:r>
              <a:rPr lang="en-GB" sz="2400" dirty="0"/>
              <a:t>dementia </a:t>
            </a:r>
            <a:r>
              <a:rPr lang="en-GB" sz="2400" dirty="0" smtClean="0"/>
              <a:t>was 3 times higher in </a:t>
            </a:r>
            <a:r>
              <a:rPr lang="en-GB" sz="2400" dirty="0"/>
              <a:t>non-clinic </a:t>
            </a:r>
            <a:r>
              <a:rPr lang="en-GB" sz="2400" dirty="0" smtClean="0"/>
              <a:t>vs clinic assessed pts (</a:t>
            </a:r>
            <a:r>
              <a:rPr lang="en-GB" sz="2400" i="1" dirty="0"/>
              <a:t>p</a:t>
            </a:r>
            <a:r>
              <a:rPr lang="en-GB" sz="2400" dirty="0" smtClean="0"/>
              <a:t>&lt;0.001)</a:t>
            </a:r>
            <a:endParaRPr lang="en-GB" sz="2400" dirty="0" smtClea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630932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Stroke.2015;46:1494-500.</a:t>
            </a:r>
            <a:endParaRPr lang="en-GB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2840" y="1198291"/>
            <a:ext cx="4577193" cy="5543822"/>
            <a:chOff x="189484" y="821104"/>
            <a:chExt cx="4577193" cy="554382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84" y="821104"/>
              <a:ext cx="4489450" cy="539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851921" y="2348880"/>
              <a:ext cx="914756" cy="40160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55576" y="821104"/>
              <a:ext cx="864096" cy="486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552" y="156568"/>
            <a:ext cx="1886528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Actual </a:t>
            </a:r>
            <a:r>
              <a:rPr lang="en-GB" dirty="0" err="1" smtClean="0"/>
              <a:t>OxVASC</a:t>
            </a:r>
            <a:r>
              <a:rPr lang="en-GB" dirty="0" smtClean="0"/>
              <a:t> population dementia risk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564752" y="1700808"/>
            <a:ext cx="2303392" cy="92333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Measured dementia risk if only clinic FU patients are included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08883" cy="6359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79676" y="1916832"/>
            <a:ext cx="432419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&lt;50% major strokes testable at baseline vs 90% </a:t>
            </a:r>
            <a:r>
              <a:rPr lang="en-GB" sz="2400" dirty="0" smtClean="0"/>
              <a:t>TIA</a:t>
            </a:r>
          </a:p>
          <a:p>
            <a:endParaRPr lang="en-GB" sz="2800" dirty="0"/>
          </a:p>
          <a:p>
            <a:r>
              <a:rPr lang="en-GB" sz="2400" dirty="0" err="1"/>
              <a:t>Untestability</a:t>
            </a:r>
            <a:r>
              <a:rPr lang="en-GB" sz="2400" dirty="0"/>
              <a:t> </a:t>
            </a:r>
            <a:r>
              <a:rPr lang="en-GB" sz="2400" dirty="0" smtClean="0"/>
              <a:t>and testing problems associated </a:t>
            </a:r>
            <a:r>
              <a:rPr lang="en-GB" sz="2400" dirty="0"/>
              <a:t>with age, severity, pre-morbid dependency and </a:t>
            </a:r>
            <a:r>
              <a:rPr lang="en-GB" sz="2400" dirty="0" smtClean="0"/>
              <a:t>death on FU</a:t>
            </a:r>
            <a:endParaRPr lang="en-GB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43751" y="4809522"/>
            <a:ext cx="2797331" cy="1806133"/>
            <a:chOff x="5172866" y="4116818"/>
            <a:chExt cx="2797331" cy="1806133"/>
          </a:xfrm>
          <a:solidFill>
            <a:schemeClr val="bg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5172866" y="4116818"/>
              <a:ext cx="2797331" cy="1806133"/>
              <a:chOff x="4604980" y="946004"/>
              <a:chExt cx="2722006" cy="1817347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4604980" y="946004"/>
                <a:ext cx="2722006" cy="18173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119317" y="1033109"/>
                <a:ext cx="535337" cy="27871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1200" dirty="0"/>
                  <a:t>D</a:t>
                </a:r>
                <a:r>
                  <a:rPr lang="en-GB" sz="1200" dirty="0" smtClean="0"/>
                  <a:t>ead</a:t>
                </a:r>
                <a:endParaRPr lang="en-GB" sz="1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112454" y="1387132"/>
                <a:ext cx="1084400" cy="27871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Not assessed</a:t>
                </a:r>
                <a:endParaRPr lang="en-GB" sz="12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00285" y="2037265"/>
                <a:ext cx="1492079" cy="27871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Tested, but problem</a:t>
                </a:r>
                <a:endParaRPr lang="en-GB" sz="12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12454" y="2374246"/>
                <a:ext cx="1449964" cy="27871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Tested, no problem</a:t>
                </a:r>
                <a:endParaRPr lang="en-GB" sz="1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2092" y="1369044"/>
                <a:ext cx="348193" cy="2873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52092" y="1693096"/>
                <a:ext cx="350637" cy="3009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52092" y="2365627"/>
                <a:ext cx="360362" cy="28733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52092" y="1024490"/>
                <a:ext cx="360362" cy="2873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694383" y="4881384"/>
              <a:ext cx="917238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/>
                <a:t>Untestable</a:t>
              </a:r>
              <a:endParaRPr lang="en-GB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24048" y="5192779"/>
              <a:ext cx="370334" cy="285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4726890" y="11663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MMSE/</a:t>
            </a:r>
            <a:r>
              <a:rPr lang="en-GB" sz="3200" dirty="0" err="1" smtClean="0">
                <a:solidFill>
                  <a:srgbClr val="0008AC"/>
                </a:solidFill>
              </a:rPr>
              <a:t>MoCA</a:t>
            </a:r>
            <a:r>
              <a:rPr lang="en-GB" sz="3200" dirty="0" smtClean="0">
                <a:solidFill>
                  <a:srgbClr val="0008AC"/>
                </a:solidFill>
              </a:rPr>
              <a:t>:</a:t>
            </a:r>
          </a:p>
          <a:p>
            <a:r>
              <a:rPr lang="en-GB" sz="3200" dirty="0" err="1" smtClean="0">
                <a:solidFill>
                  <a:srgbClr val="0008AC"/>
                </a:solidFill>
              </a:rPr>
              <a:t>Untestability</a:t>
            </a:r>
            <a:r>
              <a:rPr lang="en-GB" sz="3200" dirty="0" smtClean="0">
                <a:solidFill>
                  <a:srgbClr val="0008AC"/>
                </a:solidFill>
              </a:rPr>
              <a:t>/problems with testing</a:t>
            </a:r>
            <a:endParaRPr lang="en-GB" sz="3200" dirty="0">
              <a:solidFill>
                <a:srgbClr val="0008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767" y="5575615"/>
            <a:ext cx="27510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/>
              <a:t>Stroke 2015 46:3067-73</a:t>
            </a:r>
          </a:p>
          <a:p>
            <a:r>
              <a:rPr lang="en-GB" sz="1600" i="1" dirty="0" err="1" smtClean="0"/>
              <a:t>Int</a:t>
            </a:r>
            <a:r>
              <a:rPr lang="en-GB" sz="1600" i="1" dirty="0" smtClean="0"/>
              <a:t> J Stroke 2015</a:t>
            </a:r>
          </a:p>
          <a:p>
            <a:r>
              <a:rPr lang="en-GB" sz="1600" i="1" dirty="0" smtClean="0"/>
              <a:t>J </a:t>
            </a:r>
            <a:r>
              <a:rPr lang="en-GB" sz="1600" i="1" dirty="0" err="1" smtClean="0"/>
              <a:t>Neurol</a:t>
            </a:r>
            <a:r>
              <a:rPr lang="en-GB" sz="1600" i="1" dirty="0" smtClean="0"/>
              <a:t> 2013;260:1518</a:t>
            </a:r>
          </a:p>
          <a:p>
            <a:r>
              <a:rPr lang="en-GB" sz="1600" i="1" dirty="0" err="1"/>
              <a:t>Eur</a:t>
            </a:r>
            <a:r>
              <a:rPr lang="en-GB" sz="1600" i="1" dirty="0"/>
              <a:t> J </a:t>
            </a:r>
            <a:r>
              <a:rPr lang="en-GB" sz="1600" i="1" dirty="0" err="1" smtClean="0"/>
              <a:t>Neurol</a:t>
            </a:r>
            <a:r>
              <a:rPr lang="en-GB" sz="1600" i="1" dirty="0" smtClean="0"/>
              <a:t> 2014;21:1387.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46390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6736020" cy="6649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0072" y="112474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 smtClean="0">
                <a:solidFill>
                  <a:srgbClr val="0008AC"/>
                </a:solidFill>
              </a:rPr>
              <a:t>OxVASC</a:t>
            </a:r>
            <a:r>
              <a:rPr lang="en-GB" sz="2400" dirty="0" smtClean="0">
                <a:solidFill>
                  <a:srgbClr val="0008AC"/>
                </a:solidFill>
              </a:rPr>
              <a:t>: Factors </a:t>
            </a:r>
            <a:r>
              <a:rPr lang="en-GB" sz="2400" dirty="0">
                <a:solidFill>
                  <a:srgbClr val="0008AC"/>
                </a:solidFill>
              </a:rPr>
              <a:t>associated with pre- </a:t>
            </a:r>
            <a:endParaRPr lang="en-GB" sz="2400" dirty="0" smtClean="0">
              <a:solidFill>
                <a:srgbClr val="0008AC"/>
              </a:solidFill>
            </a:endParaRPr>
          </a:p>
          <a:p>
            <a:pPr lvl="0"/>
            <a:r>
              <a:rPr lang="en-GB" sz="2400" dirty="0" smtClean="0">
                <a:solidFill>
                  <a:srgbClr val="0008AC"/>
                </a:solidFill>
              </a:rPr>
              <a:t>and </a:t>
            </a:r>
            <a:r>
              <a:rPr lang="en-GB" sz="2400" dirty="0">
                <a:solidFill>
                  <a:srgbClr val="0008AC"/>
                </a:solidFill>
              </a:rPr>
              <a:t>post-event dementia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200" y="6309320"/>
            <a:ext cx="244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/>
              <a:t>OXVASC unpublished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4849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58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8AC"/>
                </a:solidFill>
              </a:rPr>
              <a:t>Post-event dementia : mechanisms</a:t>
            </a:r>
            <a:endParaRPr lang="en-US" sz="3200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susceptibility to stroke and dementia</a:t>
            </a:r>
          </a:p>
          <a:p>
            <a:r>
              <a:rPr lang="en-US" dirty="0"/>
              <a:t>	</a:t>
            </a:r>
            <a:r>
              <a:rPr lang="en-US" dirty="0" smtClean="0"/>
              <a:t>stepwise relationship between severity and dementia risk</a:t>
            </a:r>
          </a:p>
          <a:p>
            <a:r>
              <a:rPr lang="en-US" dirty="0"/>
              <a:t>	</a:t>
            </a:r>
            <a:r>
              <a:rPr lang="en-US" dirty="0" smtClean="0"/>
              <a:t>genetics, mid-life vascular factors, CAA, cerebral perfusion</a:t>
            </a:r>
          </a:p>
          <a:p>
            <a:endParaRPr lang="en-US" dirty="0" smtClean="0"/>
          </a:p>
          <a:p>
            <a:r>
              <a:rPr lang="en-US" dirty="0" smtClean="0"/>
              <a:t>Brain vulnerability/reserve</a:t>
            </a:r>
          </a:p>
          <a:p>
            <a:r>
              <a:rPr lang="en-US" dirty="0"/>
              <a:t>	</a:t>
            </a:r>
            <a:r>
              <a:rPr lang="en-US" dirty="0" smtClean="0"/>
              <a:t>age, education, </a:t>
            </a:r>
            <a:r>
              <a:rPr lang="en-US" dirty="0" err="1" smtClean="0"/>
              <a:t>leukoariosis</a:t>
            </a:r>
            <a:r>
              <a:rPr lang="en-US" dirty="0" smtClean="0"/>
              <a:t>, baseline cognitive score, previous stroke, Diabetes</a:t>
            </a:r>
          </a:p>
          <a:p>
            <a:endParaRPr lang="en-US" dirty="0"/>
          </a:p>
          <a:p>
            <a:r>
              <a:rPr lang="en-US" dirty="0" smtClean="0"/>
              <a:t>Lesion impact</a:t>
            </a:r>
          </a:p>
          <a:p>
            <a:r>
              <a:rPr lang="en-US" dirty="0"/>
              <a:t>	</a:t>
            </a:r>
            <a:r>
              <a:rPr lang="en-US" dirty="0" smtClean="0"/>
              <a:t>NIHSS</a:t>
            </a:r>
          </a:p>
          <a:p>
            <a:r>
              <a:rPr lang="en-US" dirty="0"/>
              <a:t>	</a:t>
            </a:r>
            <a:r>
              <a:rPr lang="en-US" dirty="0" smtClean="0"/>
              <a:t>high early versus later risk</a:t>
            </a:r>
          </a:p>
          <a:p>
            <a:r>
              <a:rPr lang="en-US" dirty="0"/>
              <a:t>	</a:t>
            </a:r>
            <a:r>
              <a:rPr lang="en-US" dirty="0" smtClean="0"/>
              <a:t>dysphasia</a:t>
            </a:r>
          </a:p>
          <a:p>
            <a:r>
              <a:rPr lang="en-US" dirty="0"/>
              <a:t>	</a:t>
            </a:r>
            <a:r>
              <a:rPr lang="en-US" dirty="0" smtClean="0"/>
              <a:t>baseline cognitive score</a:t>
            </a:r>
          </a:p>
          <a:p>
            <a:endParaRPr lang="en-US" dirty="0"/>
          </a:p>
          <a:p>
            <a:r>
              <a:rPr lang="en-US" dirty="0" smtClean="0"/>
              <a:t>Relative importance of lesion impact vs vulnerability varies with age: lesion impact is greater in young patients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4557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Individual risk prediction</a:t>
            </a:r>
            <a:endParaRPr lang="en-GB" sz="3200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96" y="1002124"/>
            <a:ext cx="57310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Risk score using above factors</a:t>
            </a:r>
          </a:p>
          <a:p>
            <a:endParaRPr lang="en-GB" sz="2400" dirty="0"/>
          </a:p>
          <a:p>
            <a:r>
              <a:rPr lang="en-GB" sz="2400" dirty="0" smtClean="0"/>
              <a:t>Novel factors</a:t>
            </a:r>
            <a:endParaRPr lang="en-GB" sz="2400" dirty="0"/>
          </a:p>
          <a:p>
            <a:r>
              <a:rPr lang="en-GB" sz="2400" dirty="0"/>
              <a:t>	low baseline cognitive score (TCI)</a:t>
            </a:r>
          </a:p>
          <a:p>
            <a:r>
              <a:rPr lang="en-GB" sz="2400" dirty="0" smtClean="0"/>
              <a:t> 	? BP variability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acute illness/delirium/infection</a:t>
            </a:r>
          </a:p>
          <a:p>
            <a:r>
              <a:rPr lang="en-GB" sz="2800" dirty="0"/>
              <a:t>	</a:t>
            </a: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5936" y="3789040"/>
            <a:ext cx="7108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Imaging: DTI, resting fMRI, atrophy, amyloid</a:t>
            </a:r>
          </a:p>
          <a:p>
            <a:endParaRPr lang="en-GB" sz="2400" dirty="0"/>
          </a:p>
          <a:p>
            <a:r>
              <a:rPr lang="en-GB" sz="2400" dirty="0"/>
              <a:t>Biomarkers: inflammatory, thrombotic, cardiac</a:t>
            </a:r>
          </a:p>
          <a:p>
            <a:endParaRPr lang="en-GB" sz="2400" dirty="0"/>
          </a:p>
          <a:p>
            <a:r>
              <a:rPr lang="en-GB" sz="2400" dirty="0"/>
              <a:t>Genetics</a:t>
            </a:r>
          </a:p>
          <a:p>
            <a:endParaRPr lang="en-GB" sz="2400" dirty="0"/>
          </a:p>
          <a:p>
            <a:r>
              <a:rPr lang="en-GB" sz="2400" dirty="0"/>
              <a:t>Additional predictive value over clinical factors?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76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8AC"/>
                </a:solidFill>
              </a:rPr>
              <a:t>Delirium, transient cognitive impairment and dementia</a:t>
            </a:r>
            <a:endParaRPr lang="en-US" sz="2800" dirty="0">
              <a:solidFill>
                <a:srgbClr val="000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Longit_LancetNeurol_11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1026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0008AC"/>
                </a:solidFill>
              </a:rPr>
              <a:t>Cumulative incidence of post-stroke dementia during </a:t>
            </a:r>
            <a:r>
              <a:rPr lang="en-GB" sz="2400" b="1" dirty="0" smtClean="0">
                <a:solidFill>
                  <a:srgbClr val="0008AC"/>
                </a:solidFill>
              </a:rPr>
              <a:t>follow-up (excluding </a:t>
            </a:r>
            <a:r>
              <a:rPr lang="en-GB" sz="2400" b="1" dirty="0">
                <a:solidFill>
                  <a:srgbClr val="0008AC"/>
                </a:solidFill>
              </a:rPr>
              <a:t>pre-stroke dementia)</a:t>
            </a:r>
            <a:endParaRPr lang="en-US" sz="2400" b="1" dirty="0">
              <a:solidFill>
                <a:srgbClr val="0008AC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652120" y="6434138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 smtClean="0"/>
              <a:t>Lancet </a:t>
            </a:r>
            <a:r>
              <a:rPr lang="en-GB" sz="1600" i="1" dirty="0"/>
              <a:t>Neurology 2009;8:1006-18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6" y="1124744"/>
            <a:ext cx="3661452" cy="38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646" y="199689"/>
            <a:ext cx="686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rgbClr val="0008AC"/>
                </a:solidFill>
              </a:rPr>
              <a:t>OxVASC</a:t>
            </a:r>
            <a:r>
              <a:rPr lang="en-GB" sz="2800" b="1" dirty="0" smtClean="0">
                <a:solidFill>
                  <a:srgbClr val="0008AC"/>
                </a:solidFill>
              </a:rPr>
              <a:t>: Dementia </a:t>
            </a:r>
            <a:r>
              <a:rPr lang="en-GB" sz="2800" b="1" dirty="0">
                <a:solidFill>
                  <a:srgbClr val="0008AC"/>
                </a:solidFill>
              </a:rPr>
              <a:t>in </a:t>
            </a:r>
            <a:r>
              <a:rPr lang="en-GB" sz="2800" b="1" dirty="0" smtClean="0">
                <a:solidFill>
                  <a:srgbClr val="0008AC"/>
                </a:solidFill>
              </a:rPr>
              <a:t>TIA/stroke, 2002-</a:t>
            </a:r>
            <a:endParaRPr lang="en-GB" sz="2800" b="1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9861" y="908720"/>
            <a:ext cx="5090111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~</a:t>
            </a:r>
            <a:r>
              <a:rPr lang="en-GB" sz="2400" dirty="0"/>
              <a:t>100 GPs </a:t>
            </a:r>
            <a:endParaRPr lang="en-GB" sz="2400" dirty="0" smtClean="0"/>
          </a:p>
          <a:p>
            <a:r>
              <a:rPr lang="en-GB" sz="2000" dirty="0" smtClean="0"/>
              <a:t>&gt;92,000 people </a:t>
            </a:r>
            <a:endParaRPr lang="en-GB" altLang="en-US" dirty="0">
              <a:solidFill>
                <a:srgbClr val="000000"/>
              </a:solidFill>
            </a:endParaRPr>
          </a:p>
          <a:p>
            <a:endParaRPr lang="en-GB" sz="2000" dirty="0" smtClean="0"/>
          </a:p>
          <a:p>
            <a:r>
              <a:rPr lang="en-GB" sz="2000" dirty="0" smtClean="0"/>
              <a:t>TIA/minor stroke (PMR)        </a:t>
            </a:r>
            <a:r>
              <a:rPr lang="en-GB" sz="2000" dirty="0" err="1" smtClean="0"/>
              <a:t>OxVASC</a:t>
            </a:r>
            <a:r>
              <a:rPr lang="en-GB" sz="2000" dirty="0" smtClean="0"/>
              <a:t> clinic</a:t>
            </a:r>
          </a:p>
          <a:p>
            <a:endParaRPr lang="en-GB" sz="2000" dirty="0"/>
          </a:p>
          <a:p>
            <a:r>
              <a:rPr lang="en-GB" sz="2000" dirty="0" smtClean="0"/>
              <a:t>Major stroke          acute stroke unit</a:t>
            </a:r>
          </a:p>
          <a:p>
            <a:endParaRPr lang="en-GB" sz="2000" dirty="0"/>
          </a:p>
          <a:p>
            <a:r>
              <a:rPr lang="en-GB" sz="2000" dirty="0" smtClean="0"/>
              <a:t>ACS and PVD are interviewed</a:t>
            </a:r>
          </a:p>
          <a:p>
            <a:endParaRPr lang="en-GB" sz="2000" dirty="0"/>
          </a:p>
          <a:p>
            <a:r>
              <a:rPr lang="en-GB" sz="2000" dirty="0" smtClean="0"/>
              <a:t>Ascertainment is via hot pursuit</a:t>
            </a:r>
          </a:p>
          <a:p>
            <a:r>
              <a:rPr lang="en-GB" dirty="0" smtClean="0"/>
              <a:t>	stroke unit</a:t>
            </a:r>
          </a:p>
          <a:p>
            <a:r>
              <a:rPr lang="en-GB" dirty="0"/>
              <a:t>	</a:t>
            </a:r>
            <a:r>
              <a:rPr lang="en-GB" dirty="0" smtClean="0"/>
              <a:t>ED/medical assessment, wards</a:t>
            </a:r>
          </a:p>
          <a:p>
            <a:r>
              <a:rPr lang="en-GB" dirty="0"/>
              <a:t>	</a:t>
            </a:r>
            <a:r>
              <a:rPr lang="en-GB" dirty="0" smtClean="0"/>
              <a:t>ambulatory care</a:t>
            </a:r>
          </a:p>
          <a:p>
            <a:endParaRPr lang="en-GB" dirty="0" smtClean="0"/>
          </a:p>
          <a:p>
            <a:r>
              <a:rPr lang="en-GB" sz="2000" dirty="0" smtClean="0"/>
              <a:t>And cold pursuit</a:t>
            </a:r>
          </a:p>
          <a:p>
            <a:r>
              <a:rPr lang="en-GB" sz="2000" dirty="0"/>
              <a:t>	</a:t>
            </a:r>
            <a:r>
              <a:rPr lang="en-GB" dirty="0" smtClean="0"/>
              <a:t>searches at GP practices</a:t>
            </a:r>
          </a:p>
          <a:p>
            <a:r>
              <a:rPr lang="en-GB" dirty="0"/>
              <a:t>	</a:t>
            </a:r>
            <a:r>
              <a:rPr lang="en-GB" dirty="0" smtClean="0"/>
              <a:t>bereavement service</a:t>
            </a:r>
          </a:p>
          <a:p>
            <a:r>
              <a:rPr lang="en-GB" dirty="0"/>
              <a:t>	</a:t>
            </a:r>
            <a:r>
              <a:rPr lang="en-GB" dirty="0" smtClean="0"/>
              <a:t>death certificates</a:t>
            </a:r>
          </a:p>
          <a:p>
            <a:endParaRPr lang="en-GB" sz="2000" dirty="0"/>
          </a:p>
          <a:p>
            <a:endParaRPr lang="en-GB" sz="2000" dirty="0" smtClean="0"/>
          </a:p>
          <a:p>
            <a:pPr marL="285750" indent="-285750">
              <a:buFont typeface="Wingdings"/>
              <a:buChar char="Ø"/>
            </a:pPr>
            <a:endParaRPr lang="en-GB" sz="2000" dirty="0"/>
          </a:p>
        </p:txBody>
      </p:sp>
      <p:sp>
        <p:nvSpPr>
          <p:cNvPr id="4" name="Right Arrow 3"/>
          <p:cNvSpPr/>
          <p:nvPr/>
        </p:nvSpPr>
        <p:spPr>
          <a:xfrm>
            <a:off x="6752062" y="1988840"/>
            <a:ext cx="38861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flipV="1">
            <a:off x="5580112" y="2636912"/>
            <a:ext cx="388618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72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31" name="Rectangle 11"/>
          <p:cNvSpPr>
            <a:spLocks noChangeAspect="1" noChangeArrowheads="1"/>
          </p:cNvSpPr>
          <p:nvPr/>
        </p:nvSpPr>
        <p:spPr bwMode="auto">
          <a:xfrm>
            <a:off x="152400" y="457200"/>
            <a:ext cx="8528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800" b="1">
                <a:solidFill>
                  <a:schemeClr val="bg2"/>
                </a:solidFill>
                <a:cs typeface="Times New Roman" pitchFamily="18" charset="0"/>
              </a:rPr>
              <a:t>Total (n studies) 	     Demented/    Prev    95%CI		           				    </a:t>
            </a:r>
            <a:endParaRPr lang="en-US" sz="900">
              <a:solidFill>
                <a:schemeClr val="bg2"/>
              </a:solidFill>
            </a:endParaRPr>
          </a:p>
          <a:p>
            <a:pPr indent="457200" eaLnBrk="0" hangingPunct="0"/>
            <a:r>
              <a:rPr lang="en-US" sz="800" b="1">
                <a:solidFill>
                  <a:schemeClr val="bg2"/>
                </a:solidFill>
                <a:cs typeface="Times New Roman" pitchFamily="18" charset="0"/>
              </a:rPr>
              <a:t>         Total          (%)	</a:t>
            </a:r>
            <a:endParaRPr lang="en-US" sz="900">
              <a:solidFill>
                <a:schemeClr val="bg2"/>
              </a:solidFill>
            </a:endParaRPr>
          </a:p>
          <a:p>
            <a:pPr indent="457200" eaLnBrk="0" hangingPunct="0"/>
            <a:r>
              <a:rPr lang="en-US" sz="800" b="1">
                <a:solidFill>
                  <a:schemeClr val="bg2"/>
                </a:solidFill>
                <a:cs typeface="Times New Roman" pitchFamily="18" charset="0"/>
              </a:rPr>
              <a:t>Hospital-based, recurrent stroke, including pre-stroke dementia</a:t>
            </a:r>
            <a:endParaRPr lang="en-US" sz="900">
              <a:solidFill>
                <a:schemeClr val="bg2"/>
              </a:solidFill>
            </a:endParaRPr>
          </a:p>
          <a:p>
            <a:pPr indent="457200" eaLnBrk="0" hangingPunct="0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4788024" y="260648"/>
            <a:ext cx="41044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       </a:t>
            </a:r>
          </a:p>
          <a:p>
            <a:r>
              <a:rPr lang="en-GB" sz="3200" dirty="0">
                <a:solidFill>
                  <a:srgbClr val="0008AC"/>
                </a:solidFill>
              </a:rPr>
              <a:t>Post-stroke </a:t>
            </a:r>
            <a:r>
              <a:rPr lang="en-GB" sz="3200" dirty="0" smtClean="0">
                <a:solidFill>
                  <a:srgbClr val="0008AC"/>
                </a:solidFill>
              </a:rPr>
              <a:t>dementia</a:t>
            </a:r>
          </a:p>
          <a:p>
            <a:r>
              <a:rPr lang="en-GB" sz="3200" dirty="0" smtClean="0">
                <a:solidFill>
                  <a:srgbClr val="0008AC"/>
                </a:solidFill>
              </a:rPr>
              <a:t>Systematic review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/>
              <a:t>Rates range: 7.4% to &gt;40%</a:t>
            </a:r>
          </a:p>
          <a:p>
            <a:endParaRPr lang="en-GB" sz="2400" dirty="0"/>
          </a:p>
          <a:p>
            <a:r>
              <a:rPr lang="en-GB" sz="2400" dirty="0" smtClean="0"/>
              <a:t>Case-mix is important</a:t>
            </a:r>
          </a:p>
          <a:p>
            <a:endParaRPr lang="en-GB" sz="2400" dirty="0" smtClean="0"/>
          </a:p>
          <a:p>
            <a:r>
              <a:rPr lang="en-GB" sz="2400" dirty="0" smtClean="0"/>
              <a:t>Similarly for post-stroke cog imp studies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63542" name="Text Box 22"/>
          <p:cNvSpPr txBox="1">
            <a:spLocks noChangeArrowheads="1"/>
          </p:cNvSpPr>
          <p:nvPr/>
        </p:nvSpPr>
        <p:spPr bwMode="auto">
          <a:xfrm>
            <a:off x="6391474" y="6137553"/>
            <a:ext cx="25010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 smtClean="0"/>
              <a:t>Int</a:t>
            </a:r>
            <a:r>
              <a:rPr lang="en-US" sz="1200" i="1" dirty="0" smtClean="0"/>
              <a:t> J Stroke 2012</a:t>
            </a:r>
            <a:r>
              <a:rPr lang="en-GB" sz="1200" i="1" dirty="0" smtClean="0"/>
              <a:t>;7:570-81</a:t>
            </a:r>
          </a:p>
          <a:p>
            <a:r>
              <a:rPr lang="en-GB" sz="1200" i="1" dirty="0" smtClean="0"/>
              <a:t>Lancet Neurology 2009;8:1006-18</a:t>
            </a:r>
            <a:endParaRPr lang="en-US" sz="1200" i="1" dirty="0" smtClean="0"/>
          </a:p>
          <a:p>
            <a:endParaRPr lang="en-US" sz="1600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9536" y="88637"/>
            <a:ext cx="4464987" cy="66267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89" y="862423"/>
            <a:ext cx="4580855" cy="443148"/>
          </a:xfrm>
          <a:prstGeom prst="rect">
            <a:avLst/>
          </a:prstGeom>
          <a:noFill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989" y="1726560"/>
            <a:ext cx="4574328" cy="443148"/>
          </a:xfrm>
          <a:prstGeom prst="rect">
            <a:avLst/>
          </a:prstGeom>
          <a:noFill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89" y="2590698"/>
            <a:ext cx="4574328" cy="441443"/>
          </a:xfrm>
          <a:prstGeom prst="rect">
            <a:avLst/>
          </a:prstGeom>
          <a:noFill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989" y="3454835"/>
            <a:ext cx="4574328" cy="441444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989" y="4318973"/>
            <a:ext cx="4574328" cy="441443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989" y="5183110"/>
            <a:ext cx="4574328" cy="441444"/>
          </a:xfrm>
          <a:prstGeom prst="rect">
            <a:avLst/>
          </a:prstGeom>
          <a:noFill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989" y="6047249"/>
            <a:ext cx="4574328" cy="548821"/>
          </a:xfrm>
          <a:prstGeom prst="rect">
            <a:avLst/>
          </a:prstGeom>
          <a:noFill/>
        </p:spPr>
      </p:pic>
      <p:sp>
        <p:nvSpPr>
          <p:cNvPr id="29" name="Rectangle 11"/>
          <p:cNvSpPr>
            <a:spLocks noChangeAspect="1" noChangeArrowheads="1"/>
          </p:cNvSpPr>
          <p:nvPr/>
        </p:nvSpPr>
        <p:spPr bwMode="auto">
          <a:xfrm>
            <a:off x="-252536" y="31733"/>
            <a:ext cx="69847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/>
            <a:r>
              <a:rPr lang="en-US" sz="800" b="1" dirty="0">
                <a:cs typeface="Times New Roman" pitchFamily="18" charset="0"/>
              </a:rPr>
              <a:t>Total (n studies) 	     Demented/    </a:t>
            </a:r>
            <a:r>
              <a:rPr lang="en-US" sz="800" b="1" dirty="0" err="1">
                <a:cs typeface="Times New Roman" pitchFamily="18" charset="0"/>
              </a:rPr>
              <a:t>Prev</a:t>
            </a:r>
            <a:r>
              <a:rPr lang="en-US" sz="800" b="1" dirty="0">
                <a:cs typeface="Times New Roman" pitchFamily="18" charset="0"/>
              </a:rPr>
              <a:t>    95%CI		           				    </a:t>
            </a:r>
            <a:endParaRPr lang="en-US" sz="900" dirty="0"/>
          </a:p>
          <a:p>
            <a:pPr indent="457200" eaLnBrk="0" hangingPunct="0"/>
            <a:r>
              <a:rPr lang="en-US" sz="800" b="1" dirty="0">
                <a:cs typeface="Times New Roman" pitchFamily="18" charset="0"/>
              </a:rPr>
              <a:t>         Total          (%)	</a:t>
            </a:r>
            <a:endParaRPr lang="en-US" sz="900" dirty="0"/>
          </a:p>
          <a:p>
            <a:pPr indent="457200" eaLnBrk="0" hangingPunct="0"/>
            <a:r>
              <a:rPr lang="en-US" sz="800" b="1" dirty="0">
                <a:cs typeface="Times New Roman" pitchFamily="18" charset="0"/>
              </a:rPr>
              <a:t>Hospital-based, recurrent stroke, including pre-stroke dementia</a:t>
            </a:r>
            <a:endParaRPr lang="en-US" sz="900" dirty="0"/>
          </a:p>
          <a:p>
            <a:pPr indent="457200" eaLnBrk="0" hangingPunct="0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0" name="Rectangle 12"/>
          <p:cNvSpPr>
            <a:spLocks noChangeAspect="1" noChangeArrowheads="1"/>
          </p:cNvSpPr>
          <p:nvPr/>
        </p:nvSpPr>
        <p:spPr bwMode="auto">
          <a:xfrm>
            <a:off x="223989" y="1269844"/>
            <a:ext cx="30235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 b="1" dirty="0">
                <a:cs typeface="Times New Roman" pitchFamily="18" charset="0"/>
              </a:rPr>
              <a:t>Hospital-based, any stroke, including pre-stroke dementia</a:t>
            </a:r>
            <a:endParaRPr lang="en-US" sz="900" dirty="0"/>
          </a:p>
          <a:p>
            <a:pPr eaLnBrk="0" hangingPunct="0"/>
            <a:endParaRPr lang="en-US" sz="1800" dirty="0"/>
          </a:p>
        </p:txBody>
      </p:sp>
      <p:sp>
        <p:nvSpPr>
          <p:cNvPr id="31" name="Rectangle 13"/>
          <p:cNvSpPr>
            <a:spLocks noChangeAspect="1" noChangeArrowheads="1"/>
          </p:cNvSpPr>
          <p:nvPr/>
        </p:nvSpPr>
        <p:spPr bwMode="auto">
          <a:xfrm>
            <a:off x="223989" y="2136538"/>
            <a:ext cx="32816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 b="1" dirty="0">
                <a:cs typeface="Times New Roman" pitchFamily="18" charset="0"/>
              </a:rPr>
              <a:t>Hospital-based, first ever stroke, including pre-stroke dementia</a:t>
            </a:r>
            <a:endParaRPr lang="en-US" sz="900" dirty="0"/>
          </a:p>
          <a:p>
            <a:pPr eaLnBrk="0" hangingPunct="0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223989" y="3000675"/>
            <a:ext cx="30476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 b="1" dirty="0">
                <a:cs typeface="Times New Roman" pitchFamily="18" charset="0"/>
              </a:rPr>
              <a:t>Hospital-based, any stroke, excluding pre-stroke dementia</a:t>
            </a:r>
            <a:endParaRPr lang="en-US" sz="900" dirty="0"/>
          </a:p>
          <a:p>
            <a:pPr eaLnBrk="0" hangingPunct="0"/>
            <a:endParaRPr lang="en-US" sz="1800" dirty="0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223989" y="3863961"/>
            <a:ext cx="33057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 b="1" dirty="0">
                <a:latin typeface="6"/>
                <a:ea typeface="Times New Roman" pitchFamily="18" charset="0"/>
                <a:cs typeface="Arial" pitchFamily="34" charset="0"/>
              </a:rPr>
              <a:t>Hospital-based, first ever stroke, excluding pre-stroke dementia</a:t>
            </a:r>
            <a:endParaRPr lang="en-US" sz="900" dirty="0"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en-US" sz="18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223989" y="4850356"/>
            <a:ext cx="41825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latin typeface="6"/>
                <a:ea typeface="Times New Roman" pitchFamily="18" charset="0"/>
                <a:cs typeface="Arial" pitchFamily="34" charset="0"/>
              </a:rPr>
              <a:t>Population-based, first ever stroke, including pre-stroke </a:t>
            </a:r>
            <a:r>
              <a:rPr lang="en-US" sz="1000" b="1" dirty="0" smtClean="0">
                <a:latin typeface="6"/>
                <a:ea typeface="Times New Roman" pitchFamily="18" charset="0"/>
                <a:cs typeface="Arial" pitchFamily="34" charset="0"/>
              </a:rPr>
              <a:t>dementia</a:t>
            </a:r>
            <a:endParaRPr lang="en-US" sz="18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223989" y="5714133"/>
            <a:ext cx="42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Population-based, first ever stroke, excluding pre-stroke </a:t>
            </a:r>
            <a:r>
              <a:rPr lang="en-US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dementia</a:t>
            </a:r>
            <a:endParaRPr lang="en-US" sz="18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0" y="4727246"/>
            <a:ext cx="4309768" cy="2090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40101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Population-based design</a:t>
            </a:r>
          </a:p>
          <a:p>
            <a:endParaRPr lang="en-GB" sz="1200" dirty="0" smtClean="0"/>
          </a:p>
          <a:p>
            <a:r>
              <a:rPr lang="en-GB" sz="2000" dirty="0" smtClean="0"/>
              <a:t>Almost complete ascertainment</a:t>
            </a:r>
          </a:p>
          <a:p>
            <a:endParaRPr lang="en-GB" sz="1200" dirty="0" smtClean="0"/>
          </a:p>
          <a:p>
            <a:r>
              <a:rPr lang="en-GB" sz="2000" dirty="0" smtClean="0"/>
              <a:t>Potential for almost complete follow-up to 10-years</a:t>
            </a:r>
          </a:p>
          <a:p>
            <a:endParaRPr lang="en-GB" sz="1200" dirty="0" smtClean="0"/>
          </a:p>
          <a:p>
            <a:r>
              <a:rPr lang="en-GB" sz="2000" dirty="0" smtClean="0"/>
              <a:t>TIA/minor stroke assessed acutely and managed by </a:t>
            </a:r>
            <a:r>
              <a:rPr lang="en-GB" sz="2000" dirty="0" err="1" smtClean="0"/>
              <a:t>OxVASC</a:t>
            </a:r>
            <a:r>
              <a:rPr lang="en-GB" sz="2000" dirty="0" smtClean="0"/>
              <a:t> team</a:t>
            </a:r>
          </a:p>
          <a:p>
            <a:endParaRPr lang="en-GB" sz="1200" dirty="0" smtClean="0"/>
          </a:p>
          <a:p>
            <a:r>
              <a:rPr lang="en-GB" sz="2000" dirty="0" smtClean="0"/>
              <a:t>All vascular diagnoses reviewed in real time by PMR (2002-)</a:t>
            </a:r>
          </a:p>
          <a:p>
            <a:endParaRPr lang="en-GB" sz="1200" dirty="0" smtClean="0"/>
          </a:p>
          <a:p>
            <a:r>
              <a:rPr lang="en-GB" sz="2000" dirty="0" smtClean="0"/>
              <a:t>Reliable risk factor ascertainment, including pre-morbid over life span</a:t>
            </a:r>
          </a:p>
          <a:p>
            <a:endParaRPr lang="en-GB" sz="1200" dirty="0" smtClean="0"/>
          </a:p>
          <a:p>
            <a:r>
              <a:rPr lang="en-GB" sz="2000" dirty="0" smtClean="0"/>
              <a:t>Assessment of novel potential risk factors </a:t>
            </a:r>
          </a:p>
          <a:p>
            <a:r>
              <a:rPr lang="en-GB" sz="2000" dirty="0"/>
              <a:t>	</a:t>
            </a:r>
            <a:r>
              <a:rPr lang="en-GB" dirty="0" smtClean="0"/>
              <a:t>BP variability</a:t>
            </a:r>
          </a:p>
          <a:p>
            <a:r>
              <a:rPr lang="en-GB" dirty="0"/>
              <a:t>	</a:t>
            </a:r>
            <a:r>
              <a:rPr lang="en-GB" dirty="0" smtClean="0"/>
              <a:t>acute illness, infection, delirium</a:t>
            </a:r>
          </a:p>
          <a:p>
            <a:r>
              <a:rPr lang="en-GB" dirty="0"/>
              <a:t>	</a:t>
            </a:r>
            <a:r>
              <a:rPr lang="en-GB" dirty="0" smtClean="0"/>
              <a:t>frailty</a:t>
            </a:r>
          </a:p>
          <a:p>
            <a:r>
              <a:rPr lang="en-GB" dirty="0"/>
              <a:t>	</a:t>
            </a:r>
            <a:r>
              <a:rPr lang="en-GB" dirty="0" smtClean="0"/>
              <a:t>co-morbidity</a:t>
            </a:r>
          </a:p>
          <a:p>
            <a:r>
              <a:rPr lang="en-GB" dirty="0"/>
              <a:t>	</a:t>
            </a:r>
            <a:r>
              <a:rPr lang="en-GB" dirty="0" smtClean="0"/>
              <a:t>apathy</a:t>
            </a:r>
          </a:p>
          <a:p>
            <a:endParaRPr lang="en-GB" dirty="0"/>
          </a:p>
          <a:p>
            <a:r>
              <a:rPr lang="en-GB" sz="2000" dirty="0" smtClean="0"/>
              <a:t>All dementia diagnoses made/reviewed by STP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4064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8AC"/>
                </a:solidFill>
              </a:rPr>
              <a:t>What can </a:t>
            </a:r>
            <a:r>
              <a:rPr lang="en-GB" sz="3200" dirty="0" err="1" smtClean="0">
                <a:solidFill>
                  <a:srgbClr val="0008AC"/>
                </a:solidFill>
              </a:rPr>
              <a:t>OxVASC</a:t>
            </a:r>
            <a:r>
              <a:rPr lang="en-GB" sz="3200" dirty="0" smtClean="0">
                <a:solidFill>
                  <a:srgbClr val="0008AC"/>
                </a:solidFill>
              </a:rPr>
              <a:t> </a:t>
            </a:r>
            <a:r>
              <a:rPr lang="en-GB" sz="3200" dirty="0">
                <a:solidFill>
                  <a:srgbClr val="0008AC"/>
                </a:solidFill>
              </a:rPr>
              <a:t>add?</a:t>
            </a:r>
          </a:p>
        </p:txBody>
      </p:sp>
    </p:spTree>
    <p:extLst>
      <p:ext uri="{BB962C8B-B14F-4D97-AF65-F5344CB8AC3E}">
        <p14:creationId xmlns:p14="http://schemas.microsoft.com/office/powerpoint/2010/main" val="4086107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303139" y="50296"/>
            <a:ext cx="2808312" cy="520251"/>
          </a:xfrm>
        </p:spPr>
        <p:txBody>
          <a:bodyPr lIns="92053" tIns="46027" rIns="92053" bIns="46027">
            <a:normAutofit/>
          </a:bodyPr>
          <a:lstStyle/>
          <a:p>
            <a:pPr algn="l"/>
            <a:r>
              <a:rPr lang="en-GB" altLang="en-US" sz="2400" b="1" dirty="0" err="1" smtClean="0">
                <a:solidFill>
                  <a:srgbClr val="0008AC"/>
                </a:solidFill>
                <a:latin typeface="Arial" charset="0"/>
              </a:rPr>
              <a:t>OxVASC</a:t>
            </a:r>
            <a:r>
              <a:rPr lang="en-GB" altLang="en-US" sz="2400" b="1" dirty="0" smtClean="0">
                <a:solidFill>
                  <a:srgbClr val="0008AC"/>
                </a:solidFill>
                <a:latin typeface="Arial" charset="0"/>
              </a:rPr>
              <a:t>: Cohorts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11125" y="963613"/>
            <a:ext cx="4176713" cy="3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None/>
            </a:pPr>
            <a:r>
              <a:rPr lang="en-GB" alt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GB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87462" y="570548"/>
            <a:ext cx="3204418" cy="61715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</a:rPr>
              <a:t>OXVASC-Cog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2002-2007 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n=1247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mainly CT-based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</a:rPr>
              <a:t>OXVASC-Cog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2007-2012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n=1323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partly MRI-based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</a:rPr>
              <a:t>OXVASC-Cog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2012-2017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n~1500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MRI &amp;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fMRI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   - Vascular physiol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</a:rPr>
              <a:t>OXVASC-Cog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</a:rPr>
              <a:t>   -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</a:rPr>
              <a:t>2017-2022</a:t>
            </a:r>
            <a:endParaRPr lang="en-GB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475702" y="3221038"/>
            <a:ext cx="1928813" cy="1382712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91240" y="522690"/>
            <a:ext cx="2549525" cy="27391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pitchFamily="34" charset="0"/>
              </a:rPr>
              <a:t>Cohorts 3 and 4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  <a:latin typeface="Arial" pitchFamily="34" charset="0"/>
              </a:rPr>
              <a:t>Fully-</a:t>
            </a:r>
            <a:r>
              <a:rPr lang="en-US" altLang="en-US" sz="1400" b="1" kern="0" dirty="0" err="1" smtClean="0">
                <a:solidFill>
                  <a:srgbClr val="000000"/>
                </a:solidFill>
                <a:latin typeface="Arial" pitchFamily="34" charset="0"/>
              </a:rPr>
              <a:t>phenotyped</a:t>
            </a:r>
            <a:endParaRPr lang="en-GB" altLang="en-US" sz="1600" b="1" kern="0" dirty="0">
              <a:solidFill>
                <a:srgbClr val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Brain imaging </a:t>
            </a:r>
            <a:r>
              <a:rPr lang="en-US" altLang="en-US" sz="1200" kern="0" dirty="0">
                <a:solidFill>
                  <a:srgbClr val="000000"/>
                </a:solidFill>
                <a:latin typeface="Arial" pitchFamily="34" charset="0"/>
              </a:rPr>
              <a:t>(MRI; fMRI; PET)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Vascular imaging </a:t>
            </a:r>
            <a:r>
              <a:rPr lang="en-US" altLang="en-US" sz="1200" kern="0" dirty="0">
                <a:solidFill>
                  <a:srgbClr val="000000"/>
                </a:solidFill>
                <a:latin typeface="Arial" pitchFamily="34" charset="0"/>
              </a:rPr>
              <a:t>(MRA; TCD)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  <a:latin typeface="Arial" pitchFamily="34" charset="0"/>
              </a:rPr>
              <a:t>Cardiac Ix </a:t>
            </a: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altLang="en-US" sz="1400" kern="0" dirty="0" smtClean="0">
                <a:solidFill>
                  <a:srgbClr val="000000"/>
                </a:solidFill>
                <a:latin typeface="Arial" pitchFamily="34" charset="0"/>
              </a:rPr>
              <a:t>Echo, R-test</a:t>
            </a: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Vascular physiology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BP monitoring </a:t>
            </a:r>
            <a:endParaRPr lang="en-US" altLang="en-US" sz="1400" kern="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  <a:latin typeface="Arial" pitchFamily="34" charset="0"/>
              </a:rPr>
              <a:t>Biomarkers</a:t>
            </a:r>
            <a:endParaRPr lang="en-US" altLang="en-US" sz="1400" kern="0" dirty="0">
              <a:solidFill>
                <a:srgbClr val="000000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itchFamily="34" charset="0"/>
              </a:rPr>
              <a:t>Genetics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06329" y="3611563"/>
            <a:ext cx="4191000" cy="2998787"/>
            <a:chOff x="4111625" y="3599657"/>
            <a:chExt cx="4191000" cy="2998787"/>
          </a:xfrm>
        </p:grpSpPr>
        <p:pic>
          <p:nvPicPr>
            <p:cNvPr id="19463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18" b="6500"/>
            <a:stretch>
              <a:fillRect/>
            </a:stretch>
          </p:blipFill>
          <p:spPr bwMode="auto">
            <a:xfrm>
              <a:off x="6305550" y="3602832"/>
              <a:ext cx="1997075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" t="43777" r="1039" b="1039"/>
            <a:stretch>
              <a:fillRect/>
            </a:stretch>
          </p:blipFill>
          <p:spPr bwMode="auto">
            <a:xfrm>
              <a:off x="4305300" y="3909219"/>
              <a:ext cx="1928812" cy="11366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TextBox 31"/>
            <p:cNvSpPr txBox="1">
              <a:spLocks noChangeArrowheads="1"/>
            </p:cNvSpPr>
            <p:nvPr/>
          </p:nvSpPr>
          <p:spPr bwMode="auto">
            <a:xfrm>
              <a:off x="4192587" y="3599657"/>
              <a:ext cx="209867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3366"/>
                  </a:solidFill>
                  <a:latin typeface="Calibri" pitchFamily="34" charset="0"/>
                </a:rPr>
                <a:t>Cardiovascular physiology</a:t>
              </a:r>
            </a:p>
          </p:txBody>
        </p:sp>
        <p:sp>
          <p:nvSpPr>
            <p:cNvPr id="19467" name="TextBox 84"/>
            <p:cNvSpPr txBox="1">
              <a:spLocks noChangeArrowheads="1"/>
            </p:cNvSpPr>
            <p:nvPr/>
          </p:nvSpPr>
          <p:spPr bwMode="auto">
            <a:xfrm>
              <a:off x="4111625" y="5052219"/>
              <a:ext cx="2174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solidFill>
                    <a:srgbClr val="003366"/>
                  </a:solidFill>
                  <a:latin typeface="Calibri" pitchFamily="34" charset="0"/>
                </a:rPr>
                <a:t>Cerebrovascular physiology</a:t>
              </a:r>
              <a:endParaRPr lang="en-US" altLang="en-US" sz="140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grpSp>
          <p:nvGrpSpPr>
            <p:cNvPr id="19468" name="Group 16"/>
            <p:cNvGrpSpPr>
              <a:grpSpLocks/>
            </p:cNvGrpSpPr>
            <p:nvPr/>
          </p:nvGrpSpPr>
          <p:grpSpPr bwMode="auto">
            <a:xfrm>
              <a:off x="4305300" y="5342732"/>
              <a:ext cx="1787525" cy="1176337"/>
              <a:chOff x="839" y="2931"/>
              <a:chExt cx="1869" cy="1168"/>
            </a:xfrm>
          </p:grpSpPr>
          <p:pic>
            <p:nvPicPr>
              <p:cNvPr id="19479" name="Picture 4" descr="Beatscope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3" t="33501" b="41231"/>
              <a:stretch>
                <a:fillRect/>
              </a:stretch>
            </p:blipFill>
            <p:spPr bwMode="auto">
              <a:xfrm>
                <a:off x="839" y="3612"/>
                <a:ext cx="186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5" descr="TCD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141"/>
              <a:stretch>
                <a:fillRect/>
              </a:stretch>
            </p:blipFill>
            <p:spPr bwMode="auto">
              <a:xfrm>
                <a:off x="839" y="2931"/>
                <a:ext cx="186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70" name="Picture 4" descr="C:\Users\PRothwell\Desktop\Admin\Media\Sara_Doppler_PPI_Phot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86" b="137"/>
            <a:stretch>
              <a:fillRect/>
            </a:stretch>
          </p:blipFill>
          <p:spPr bwMode="auto">
            <a:xfrm>
              <a:off x="6684962" y="5158582"/>
              <a:ext cx="15827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3" name="TextBox 37"/>
          <p:cNvSpPr txBox="1">
            <a:spLocks noChangeArrowheads="1"/>
          </p:cNvSpPr>
          <p:nvPr/>
        </p:nvSpPr>
        <p:spPr bwMode="auto">
          <a:xfrm>
            <a:off x="7506783" y="1912677"/>
            <a:ext cx="153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t>TBSS &amp; tractography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29627" y="107689"/>
            <a:ext cx="2498725" cy="3714750"/>
            <a:chOff x="6477794" y="107689"/>
            <a:chExt cx="2498725" cy="3714750"/>
          </a:xfrm>
        </p:grpSpPr>
        <p:grpSp>
          <p:nvGrpSpPr>
            <p:cNvPr id="19471" name="Group 34"/>
            <p:cNvGrpSpPr>
              <a:grpSpLocks/>
            </p:cNvGrpSpPr>
            <p:nvPr/>
          </p:nvGrpSpPr>
          <p:grpSpPr bwMode="auto">
            <a:xfrm>
              <a:off x="6796881" y="107689"/>
              <a:ext cx="1905000" cy="1804988"/>
              <a:chOff x="62911" y="4440208"/>
              <a:chExt cx="2696298" cy="2180373"/>
            </a:xfrm>
          </p:grpSpPr>
          <p:pic>
            <p:nvPicPr>
              <p:cNvPr id="19477" name="Picture 5" descr="SupplFigure4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61" r="27466"/>
              <a:stretch>
                <a:fillRect/>
              </a:stretch>
            </p:blipFill>
            <p:spPr bwMode="auto">
              <a:xfrm>
                <a:off x="62911" y="4745379"/>
                <a:ext cx="2696298" cy="187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8" name="TextBox 33"/>
              <p:cNvSpPr txBox="1">
                <a:spLocks noChangeArrowheads="1"/>
              </p:cNvSpPr>
              <p:nvPr/>
            </p:nvSpPr>
            <p:spPr bwMode="auto">
              <a:xfrm>
                <a:off x="378928" y="4440208"/>
                <a:ext cx="1875861" cy="334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572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572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572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572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Calibri" pitchFamily="34" charset="0"/>
                  </a:rPr>
                  <a:t>BOLD resting fMRI</a:t>
                </a:r>
              </a:p>
            </p:txBody>
          </p:sp>
        </p:grpSp>
        <p:pic>
          <p:nvPicPr>
            <p:cNvPr id="19472" name="Picture 23" descr="Screen shot 2014-02-24 at 13.30.07.pn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37" t="12009" r="5927" b="9492"/>
            <a:stretch>
              <a:fillRect/>
            </a:stretch>
          </p:blipFill>
          <p:spPr bwMode="auto">
            <a:xfrm>
              <a:off x="7749381" y="2122227"/>
              <a:ext cx="113506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9" descr="Screen Shot 2014-03-30 at 18.54.33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2" r="57303"/>
            <a:stretch>
              <a:fillRect/>
            </a:stretch>
          </p:blipFill>
          <p:spPr bwMode="auto">
            <a:xfrm>
              <a:off x="6477794" y="2174614"/>
              <a:ext cx="9556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TextBox 41"/>
            <p:cNvSpPr txBox="1">
              <a:spLocks noChangeArrowheads="1"/>
            </p:cNvSpPr>
            <p:nvPr/>
          </p:nvSpPr>
          <p:spPr bwMode="auto">
            <a:xfrm>
              <a:off x="6565106" y="1912677"/>
              <a:ext cx="6985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" pitchFamily="34" charset="0"/>
                </a:rPr>
                <a:t>ASL fMRI</a:t>
              </a:r>
            </a:p>
          </p:txBody>
        </p:sp>
        <p:pic>
          <p:nvPicPr>
            <p:cNvPr id="19476" name="Picture 1" descr="Screen shot 2014-04-01 at 15.05.50.pn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731" y="2568314"/>
              <a:ext cx="1347788" cy="125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111125" y="360320"/>
            <a:ext cx="3272929" cy="3560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73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5132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31640" y="137307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Pre-event dementia   Post-event dementia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90954"/>
            <a:ext cx="7632848" cy="66053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23520" y="2223968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0008AC"/>
                </a:solidFill>
              </a:rPr>
              <a:t>Factors associated with </a:t>
            </a:r>
            <a:r>
              <a:rPr lang="en-GB" sz="3200" dirty="0" smtClean="0">
                <a:solidFill>
                  <a:srgbClr val="0008AC"/>
                </a:solidFill>
              </a:rPr>
              <a:t>pre- and post-event dementia</a:t>
            </a:r>
          </a:p>
          <a:p>
            <a:pPr lvl="0"/>
            <a:endParaRPr lang="en-GB" sz="3200" dirty="0">
              <a:solidFill>
                <a:srgbClr val="0008AC"/>
              </a:solidFill>
            </a:endParaRPr>
          </a:p>
          <a:p>
            <a:r>
              <a:rPr lang="en-GB" sz="2000" dirty="0" smtClean="0"/>
              <a:t>Also:</a:t>
            </a:r>
          </a:p>
          <a:p>
            <a:r>
              <a:rPr lang="en-GB" sz="2000" dirty="0" smtClean="0"/>
              <a:t>Frailty</a:t>
            </a:r>
            <a:endParaRPr lang="en-GB" sz="2000" dirty="0"/>
          </a:p>
          <a:p>
            <a:r>
              <a:rPr lang="en-GB" sz="2000" dirty="0"/>
              <a:t>Depression (previous </a:t>
            </a:r>
            <a:r>
              <a:rPr lang="en-GB" sz="2000" dirty="0" smtClean="0"/>
              <a:t>SSRI use)</a:t>
            </a:r>
          </a:p>
          <a:p>
            <a:r>
              <a:rPr lang="en-GB" sz="2000" dirty="0" smtClean="0"/>
              <a:t>NIHSS score</a:t>
            </a:r>
            <a:endParaRPr lang="en-GB" sz="2000" dirty="0"/>
          </a:p>
          <a:p>
            <a:pPr lvl="0"/>
            <a:endParaRPr lang="en-GB" sz="3200" dirty="0">
              <a:solidFill>
                <a:srgbClr val="0008A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192" y="6309320"/>
            <a:ext cx="244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OXVASC unpublished</a:t>
            </a:r>
          </a:p>
        </p:txBody>
      </p:sp>
    </p:spTree>
    <p:extLst>
      <p:ext uri="{BB962C8B-B14F-4D97-AF65-F5344CB8AC3E}">
        <p14:creationId xmlns:p14="http://schemas.microsoft.com/office/powerpoint/2010/main" val="1545032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83" y="116632"/>
            <a:ext cx="8871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08AC"/>
                </a:solidFill>
              </a:rPr>
              <a:t>Low baseline cognitive score and delirium predict poor outcome</a:t>
            </a:r>
            <a:endParaRPr lang="en-GB" sz="3200" b="1" dirty="0">
              <a:solidFill>
                <a:srgbClr val="000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Baseline </a:t>
            </a:r>
            <a:r>
              <a:rPr lang="en-GB" sz="2800" dirty="0" err="1" smtClean="0"/>
              <a:t>MoCA</a:t>
            </a:r>
            <a:r>
              <a:rPr lang="en-GB" sz="2800" dirty="0" smtClean="0"/>
              <a:t>/MMSE/AMTS predict cognitive impairment  and functional outcome </a:t>
            </a:r>
          </a:p>
          <a:p>
            <a:r>
              <a:rPr lang="en-GB" sz="1600" i="1" dirty="0" smtClean="0"/>
              <a:t>Dong et al, JNNP 2012; </a:t>
            </a:r>
            <a:r>
              <a:rPr lang="en-GB" sz="1600" i="1" dirty="0" err="1" smtClean="0"/>
              <a:t>Salvadori</a:t>
            </a:r>
            <a:r>
              <a:rPr lang="en-GB" sz="1600" i="1" dirty="0" smtClean="0"/>
              <a:t> et al, J </a:t>
            </a:r>
            <a:r>
              <a:rPr lang="en-GB" sz="1600" i="1" dirty="0" err="1" smtClean="0"/>
              <a:t>Neurol</a:t>
            </a:r>
            <a:r>
              <a:rPr lang="en-GB" sz="1600" i="1" dirty="0" smtClean="0"/>
              <a:t> 2013. Dong et al, BMJ Open 2013</a:t>
            </a:r>
            <a:r>
              <a:rPr lang="en-GB" sz="1600" i="1" dirty="0"/>
              <a:t>;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Pendlebury</a:t>
            </a:r>
            <a:r>
              <a:rPr lang="en-GB" sz="1600" i="1" dirty="0" smtClean="0"/>
              <a:t>, Stroke 2013; Allan et al, Brain</a:t>
            </a:r>
            <a:r>
              <a:rPr lang="en-GB" sz="2400" dirty="0"/>
              <a:t>	</a:t>
            </a:r>
            <a:r>
              <a:rPr lang="en-GB" sz="2400" dirty="0" smtClean="0"/>
              <a:t>	</a:t>
            </a:r>
            <a:endParaRPr lang="en-GB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90931" y="6523650"/>
            <a:ext cx="4953069" cy="35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i="1" dirty="0">
              <a:ea typeface="msgothic"/>
              <a:cs typeface="ms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64502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/>
              <a:t>Delirium after stroke predicts </a:t>
            </a:r>
            <a:r>
              <a:rPr lang="en-GB" sz="2800" dirty="0" smtClean="0"/>
              <a:t>dementia</a:t>
            </a:r>
          </a:p>
          <a:p>
            <a:pPr lvl="0"/>
            <a:r>
              <a:rPr lang="en-GB" sz="2400" dirty="0" smtClean="0"/>
              <a:t>(Age, infection, severity)</a:t>
            </a:r>
            <a:endParaRPr lang="en-GB" sz="2400" dirty="0"/>
          </a:p>
          <a:p>
            <a:pPr lvl="0"/>
            <a:r>
              <a:rPr lang="en-GB" sz="1600" i="1" dirty="0" err="1"/>
              <a:t>Melkas</a:t>
            </a:r>
            <a:r>
              <a:rPr lang="en-GB" sz="1600" i="1" dirty="0"/>
              <a:t> et al, </a:t>
            </a:r>
            <a:r>
              <a:rPr lang="pl-PL" sz="1600" i="1" dirty="0"/>
              <a:t>Int J Geriatr </a:t>
            </a:r>
            <a:r>
              <a:rPr lang="pl-PL" sz="1600" i="1" dirty="0" smtClean="0"/>
              <a:t>Psych. 2012</a:t>
            </a:r>
            <a:endParaRPr lang="en-GB" sz="1600" i="1" dirty="0"/>
          </a:p>
          <a:p>
            <a:pPr lvl="0"/>
            <a:r>
              <a:rPr lang="en-GB" sz="1600" i="1" dirty="0"/>
              <a:t>van </a:t>
            </a:r>
            <a:r>
              <a:rPr lang="en-GB" sz="1600" i="1" dirty="0" err="1" smtClean="0"/>
              <a:t>Rijsbergen</a:t>
            </a:r>
            <a:r>
              <a:rPr lang="en-GB" sz="1600" i="1" dirty="0" smtClean="0"/>
              <a:t> MW, J </a:t>
            </a:r>
            <a:r>
              <a:rPr lang="en-GB" sz="1600" i="1" dirty="0" err="1" smtClean="0"/>
              <a:t>Neurol</a:t>
            </a:r>
            <a:r>
              <a:rPr lang="en-GB" sz="1600" i="1" dirty="0" smtClean="0"/>
              <a:t> Sci. </a:t>
            </a:r>
            <a:r>
              <a:rPr lang="en-GB" sz="1600" i="1" dirty="0" smtClean="0">
                <a:solidFill>
                  <a:prstClr val="white"/>
                </a:solidFill>
              </a:rPr>
              <a:t>2011</a:t>
            </a:r>
            <a:endParaRPr lang="en-GB" sz="1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62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027" y="230924"/>
            <a:ext cx="806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AC8"/>
                </a:solidFill>
              </a:rPr>
              <a:t>OxVASC</a:t>
            </a:r>
            <a:r>
              <a:rPr lang="en-US" sz="2400" dirty="0" smtClean="0">
                <a:solidFill>
                  <a:srgbClr val="000AC8"/>
                </a:solidFill>
              </a:rPr>
              <a:t>: Dementia prevalence by age and event severity</a:t>
            </a:r>
            <a:endParaRPr lang="en-US" sz="2400" dirty="0">
              <a:solidFill>
                <a:srgbClr val="000AC8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911" y="920290"/>
            <a:ext cx="8093179" cy="4001257"/>
            <a:chOff x="495425" y="1179424"/>
            <a:chExt cx="8093179" cy="4001257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9171794"/>
                </p:ext>
              </p:extLst>
            </p:nvPr>
          </p:nvGraphicFramePr>
          <p:xfrm>
            <a:off x="797756" y="1555648"/>
            <a:ext cx="3574740" cy="28413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056618"/>
                </p:ext>
              </p:extLst>
            </p:nvPr>
          </p:nvGraphicFramePr>
          <p:xfrm>
            <a:off x="4916759" y="1583908"/>
            <a:ext cx="3671845" cy="2884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Rectangle 3"/>
            <p:cNvSpPr/>
            <p:nvPr/>
          </p:nvSpPr>
          <p:spPr>
            <a:xfrm rot="16200000">
              <a:off x="-310405" y="2711918"/>
              <a:ext cx="18886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200" smtClean="0">
                  <a:solidFill>
                    <a:prstClr val="black"/>
                  </a:solidFill>
                </a:rPr>
                <a:t>dementia </a:t>
              </a:r>
              <a:r>
                <a:rPr lang="en-GB" sz="1200" dirty="0" smtClean="0">
                  <a:solidFill>
                    <a:prstClr val="black"/>
                  </a:solidFill>
                </a:rPr>
                <a:t>prevalence (%)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3671043" y="2675040"/>
              <a:ext cx="23663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200" dirty="0" smtClean="0">
                  <a:solidFill>
                    <a:prstClr val="black"/>
                  </a:solidFill>
                </a:rPr>
                <a:t>5-year cumulative incidence (%)</a:t>
              </a:r>
              <a:endParaRPr lang="en-GB" sz="1200" dirty="0">
                <a:solidFill>
                  <a:prstClr val="black"/>
                </a:solidFill>
              </a:endParaRPr>
            </a:p>
            <a:p>
              <a:pPr lvl="0"/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81824" y="1179424"/>
              <a:ext cx="3390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</a:rPr>
                <a:t>Pre-event dementia prevalence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5052" y="1186316"/>
              <a:ext cx="3339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</a:rPr>
                <a:t>Post-event dementia incidence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0705" y="4396593"/>
              <a:ext cx="1696751" cy="784088"/>
              <a:chOff x="971600" y="5023919"/>
              <a:chExt cx="1696751" cy="78408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71600" y="5085184"/>
                <a:ext cx="191211" cy="1538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1600" y="5336232"/>
                <a:ext cx="191211" cy="1538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03802" y="5608624"/>
                <a:ext cx="159009" cy="1302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87624" y="5023919"/>
                <a:ext cx="463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TIA</a:t>
                </a:r>
                <a:endParaRPr lang="en-US" sz="1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62811" y="5247592"/>
                <a:ext cx="1505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Stroke NIHSS</a:t>
                </a:r>
                <a:r>
                  <a:rPr lang="en-US" sz="1400" u="sng" dirty="0" smtClean="0"/>
                  <a:t>&lt;</a:t>
                </a:r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62811" y="5500230"/>
                <a:ext cx="1505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Stroke </a:t>
                </a:r>
                <a:r>
                  <a:rPr lang="en-US" sz="1400" dirty="0" smtClean="0"/>
                  <a:t>NIHSS&gt;3</a:t>
                </a:r>
                <a:endParaRPr lang="en-US" sz="1400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79512" y="5152489"/>
            <a:ext cx="882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Dementia prevalence: 0.6% in TIA &lt;65 </a:t>
            </a:r>
            <a:r>
              <a:rPr lang="en-US" dirty="0" err="1" smtClean="0"/>
              <a:t>yrs</a:t>
            </a:r>
            <a:r>
              <a:rPr lang="en-US" dirty="0" smtClean="0"/>
              <a:t> to 19.4% in stroke </a:t>
            </a:r>
            <a:r>
              <a:rPr lang="en-US" dirty="0"/>
              <a:t>NIHSS&gt;10 </a:t>
            </a:r>
            <a:r>
              <a:rPr lang="en-US" u="sng" dirty="0" smtClean="0"/>
              <a:t>&gt;</a:t>
            </a:r>
            <a:r>
              <a:rPr lang="en-US" dirty="0" smtClean="0"/>
              <a:t>75 </a:t>
            </a:r>
            <a:r>
              <a:rPr lang="en-US" dirty="0" err="1" smtClean="0"/>
              <a:t>yrs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Dementia incidence: 0.8% in TIA &lt;65 </a:t>
            </a:r>
            <a:r>
              <a:rPr lang="en-US" dirty="0" err="1" smtClean="0"/>
              <a:t>yrs</a:t>
            </a:r>
            <a:r>
              <a:rPr lang="en-US" dirty="0" smtClean="0"/>
              <a:t> to 45% in stroke NIHSS&gt;10 </a:t>
            </a:r>
            <a:r>
              <a:rPr lang="en-US" u="sng" dirty="0" smtClean="0"/>
              <a:t>&gt;</a:t>
            </a:r>
            <a:r>
              <a:rPr lang="en-US" dirty="0" smtClean="0"/>
              <a:t>75 </a:t>
            </a:r>
            <a:r>
              <a:rPr lang="en-US" dirty="0" err="1" smtClean="0"/>
              <a:t>yrs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Impact of event severity attenuates with 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44208" y="6404781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OxVASC</a:t>
            </a:r>
            <a:r>
              <a:rPr lang="en-US" i="1" dirty="0"/>
              <a:t> unpublished</a:t>
            </a:r>
          </a:p>
        </p:txBody>
      </p:sp>
    </p:spTree>
    <p:extLst>
      <p:ext uri="{BB962C8B-B14F-4D97-AF65-F5344CB8AC3E}">
        <p14:creationId xmlns:p14="http://schemas.microsoft.com/office/powerpoint/2010/main" val="128936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26" y="3212976"/>
            <a:ext cx="8904767" cy="2736304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1662273" y="5301208"/>
            <a:ext cx="7093296" cy="54006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5681055" rtl="0" fontAlgn="base">
              <a:spcBef>
                <a:spcPct val="0"/>
              </a:spcBef>
              <a:spcAft>
                <a:spcPct val="0"/>
              </a:spcAft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40528" indent="-2217274" algn="l" defTabSz="5681055" rtl="0" fontAlgn="base">
              <a:spcBef>
                <a:spcPct val="0"/>
              </a:spcBef>
              <a:spcAft>
                <a:spcPct val="0"/>
              </a:spcAft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81055" indent="-4436437" algn="l" defTabSz="5681055" rtl="0" fontAlgn="base">
              <a:spcBef>
                <a:spcPct val="0"/>
              </a:spcBef>
              <a:spcAft>
                <a:spcPct val="0"/>
              </a:spcAft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523472" indent="-6657487" algn="l" defTabSz="5681055" rtl="0" fontAlgn="base">
              <a:spcBef>
                <a:spcPct val="0"/>
              </a:spcBef>
              <a:spcAft>
                <a:spcPct val="0"/>
              </a:spcAft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365888" indent="-8876649" algn="l" defTabSz="5681055" rtl="0" fontAlgn="base">
              <a:spcBef>
                <a:spcPct val="0"/>
              </a:spcBef>
              <a:spcAft>
                <a:spcPct val="0"/>
              </a:spcAft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19654" algn="l" defTabSz="1087862" rtl="0" eaLnBrk="1" latinLnBrk="0" hangingPunct="1"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3585" algn="l" defTabSz="1087862" rtl="0" eaLnBrk="1" latinLnBrk="0" hangingPunct="1"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7516" algn="l" defTabSz="1087862" rtl="0" eaLnBrk="1" latinLnBrk="0" hangingPunct="1"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1447" algn="l" defTabSz="1087862" rtl="0" eaLnBrk="1" latinLnBrk="0" hangingPunct="1">
              <a:defRPr sz="9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/>
          </a:p>
        </p:txBody>
      </p:sp>
      <p:sp>
        <p:nvSpPr>
          <p:cNvPr id="9" name="Rectangle 8"/>
          <p:cNvSpPr/>
          <p:nvPr/>
        </p:nvSpPr>
        <p:spPr>
          <a:xfrm>
            <a:off x="3217726" y="1105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0008AC"/>
                </a:solidFill>
              </a:rPr>
              <a:t>OxVASC</a:t>
            </a:r>
            <a:r>
              <a:rPr lang="en-GB" sz="3600" b="1" dirty="0" smtClean="0">
                <a:solidFill>
                  <a:srgbClr val="0008AC"/>
                </a:solidFill>
              </a:rPr>
              <a:t>: assessments</a:t>
            </a:r>
            <a:endParaRPr lang="en-GB" sz="3600" b="1" dirty="0">
              <a:solidFill>
                <a:srgbClr val="0008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141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Study FU includes out-patient study clinic, home visit, telephone and email (including via informant)</a:t>
            </a:r>
            <a:endParaRPr lang="en-GB" sz="2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2" y="279727"/>
            <a:ext cx="2638162" cy="27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7726" y="995244"/>
            <a:ext cx="5899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Pre- </a:t>
            </a:r>
            <a:r>
              <a:rPr lang="en-GB" altLang="en-US" sz="2400" dirty="0" smtClean="0">
                <a:solidFill>
                  <a:srgbClr val="000000"/>
                </a:solidFill>
              </a:rPr>
              <a:t>and Post-event dementia diagnosis by direct patient assessment supplemented hand-searching of primary care and hospital records (STP)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7504" y="4941168"/>
            <a:ext cx="16561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0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226" y="1628800"/>
            <a:ext cx="8262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OxVASC</a:t>
            </a:r>
            <a:r>
              <a:rPr lang="en-GB" sz="2800" dirty="0"/>
              <a:t> study design </a:t>
            </a:r>
            <a:r>
              <a:rPr lang="en-GB" sz="2800" dirty="0" smtClean="0"/>
              <a:t>mitigates bias </a:t>
            </a:r>
            <a:r>
              <a:rPr lang="en-GB" sz="2800" dirty="0"/>
              <a:t>in </a:t>
            </a:r>
            <a:r>
              <a:rPr lang="en-GB" sz="2800" dirty="0" smtClean="0"/>
              <a:t>measured dementia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Selection bias (</a:t>
            </a:r>
            <a:r>
              <a:rPr lang="en-GB" sz="2000" dirty="0" smtClean="0"/>
              <a:t>early death, age, dysphasia, comorbidity, functional status)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Attrition on </a:t>
            </a:r>
            <a:r>
              <a:rPr lang="en-GB" sz="2800" dirty="0" smtClean="0"/>
              <a:t>follow-up (</a:t>
            </a:r>
            <a:r>
              <a:rPr lang="en-GB" sz="2000" dirty="0" smtClean="0"/>
              <a:t>age, frailty</a:t>
            </a:r>
            <a:r>
              <a:rPr lang="en-GB" sz="2800" dirty="0" smtClean="0"/>
              <a:t>)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247860" y="630932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Stroke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34" y="1772816"/>
            <a:ext cx="836953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r>
              <a:rPr lang="en-US" sz="2800" dirty="0" smtClean="0"/>
              <a:t>What is the risk of dementia after TIA/minor stroke?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Few existing data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TIA </a:t>
            </a:r>
            <a:r>
              <a:rPr lang="en-US" sz="2000" dirty="0">
                <a:solidFill>
                  <a:prstClr val="black"/>
                </a:solidFill>
              </a:rPr>
              <a:t>and minor stroke cause significant anxiety regarding prognosis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Concept of “multi-infarct/vascular dementia”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risk after major stroke?</a:t>
            </a:r>
            <a:endParaRPr lang="en-US" sz="2000" dirty="0"/>
          </a:p>
          <a:p>
            <a:r>
              <a:rPr lang="en-US" sz="2000" dirty="0" smtClean="0"/>
              <a:t>In the context of robust secondary prevention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558" y="692696"/>
            <a:ext cx="854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AC8"/>
                </a:solidFill>
              </a:rPr>
              <a:t>OxVASC</a:t>
            </a:r>
            <a:r>
              <a:rPr lang="en-US" sz="2400" dirty="0" smtClean="0">
                <a:solidFill>
                  <a:srgbClr val="000AC8"/>
                </a:solidFill>
              </a:rPr>
              <a:t> preliminary analyses: Pre- and Post-event dementia</a:t>
            </a:r>
            <a:endParaRPr lang="en-US" sz="2400" dirty="0">
              <a:solidFill>
                <a:srgbClr val="000A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3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40" y="162880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2305 TIA/stroke patients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75556" y="266562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08AC"/>
                </a:solidFill>
              </a:rPr>
              <a:t>OXVASC cohorts 1 and 2 </a:t>
            </a:r>
          </a:p>
          <a:p>
            <a:r>
              <a:rPr lang="en-GB" sz="3200" dirty="0" smtClean="0">
                <a:solidFill>
                  <a:srgbClr val="0008AC"/>
                </a:solidFill>
              </a:rPr>
              <a:t>ascertained 2002-2007 and 2007-2012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00618"/>
              </p:ext>
            </p:extLst>
          </p:nvPr>
        </p:nvGraphicFramePr>
        <p:xfrm>
          <a:off x="539552" y="2348880"/>
          <a:ext cx="7800528" cy="3888432"/>
        </p:xfrm>
        <a:graphic>
          <a:graphicData uri="http://schemas.openxmlformats.org/drawingml/2006/table">
            <a:tbl>
              <a:tblPr/>
              <a:tblGrid>
                <a:gridCol w="2327920"/>
                <a:gridCol w="1920552"/>
                <a:gridCol w="2111896"/>
                <a:gridCol w="1440160"/>
              </a:tblGrid>
              <a:tr h="8078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Demographics and type of 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event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(%)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Risk 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factors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(%)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Age </a:t>
                      </a:r>
                      <a:r>
                        <a:rPr lang="en-GB" sz="2000" b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r>
                        <a:rPr lang="en-GB" sz="2000" b="0" u="sng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GB" sz="2000" b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sd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74.4</a:t>
                      </a:r>
                      <a:r>
                        <a:rPr lang="en-GB" sz="2000" b="0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13.0 yrs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Hypertension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1405 (61)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Male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1133 (49)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Diabetes mellitus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328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Education</a:t>
                      </a:r>
                      <a:r>
                        <a:rPr lang="en-GB" sz="20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&lt;12 </a:t>
                      </a:r>
                      <a:r>
                        <a:rPr lang="en-GB" sz="2000" b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yrs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1543 (67)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256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689 (30)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AF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469 (20)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Minor stroke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898 (39)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PVD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178   (8)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Major stroke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718 (31)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Current smoker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323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Previous stroke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274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02900"/>
              </p:ext>
            </p:extLst>
          </p:nvPr>
        </p:nvGraphicFramePr>
        <p:xfrm>
          <a:off x="768788" y="478473"/>
          <a:ext cx="3153545" cy="347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300339" y="1961129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dementia prevalence (%)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0724" y="156882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Pre-event dementia prevalence</a:t>
            </a:r>
            <a:endParaRPr lang="en-GB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885238"/>
              </p:ext>
            </p:extLst>
          </p:nvPr>
        </p:nvGraphicFramePr>
        <p:xfrm>
          <a:off x="2340374" y="4149080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407971"/>
              </p:ext>
            </p:extLst>
          </p:nvPr>
        </p:nvGraphicFramePr>
        <p:xfrm>
          <a:off x="379064" y="4079137"/>
          <a:ext cx="21602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20377" y="6213109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With prior stroke</a:t>
            </a:r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949449" y="6201422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Without prior stroke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3736" y="3833967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All (with and without prior stroke)</a:t>
            </a:r>
            <a:endParaRPr lang="en-GB" sz="10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49"/>
              </p:ext>
            </p:extLst>
          </p:nvPr>
        </p:nvGraphicFramePr>
        <p:xfrm>
          <a:off x="5117673" y="478473"/>
          <a:ext cx="3550134" cy="335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12"/>
          <p:cNvSpPr/>
          <p:nvPr/>
        </p:nvSpPr>
        <p:spPr>
          <a:xfrm rot="16200000">
            <a:off x="3468370" y="1792038"/>
            <a:ext cx="2999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 smtClean="0">
                <a:solidFill>
                  <a:prstClr val="black"/>
                </a:solidFill>
              </a:rPr>
              <a:t>dementia 5-yr cumulative incidence  </a:t>
            </a:r>
            <a:r>
              <a:rPr lang="en-GB" sz="1200" dirty="0">
                <a:solidFill>
                  <a:prstClr val="black"/>
                </a:solidFill>
              </a:rPr>
              <a:t>(%)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3788" y="172559"/>
            <a:ext cx="3690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Post-event </a:t>
            </a:r>
            <a:r>
              <a:rPr lang="en-GB" sz="2000" dirty="0"/>
              <a:t>dementia </a:t>
            </a:r>
            <a:r>
              <a:rPr lang="en-GB" sz="2000" dirty="0" smtClean="0"/>
              <a:t>incidence</a:t>
            </a:r>
            <a:endParaRPr lang="en-GB" sz="20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0289"/>
              </p:ext>
            </p:extLst>
          </p:nvPr>
        </p:nvGraphicFramePr>
        <p:xfrm>
          <a:off x="4811422" y="4114533"/>
          <a:ext cx="2304256" cy="223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495367"/>
              </p:ext>
            </p:extLst>
          </p:nvPr>
        </p:nvGraphicFramePr>
        <p:xfrm>
          <a:off x="6959147" y="4149080"/>
          <a:ext cx="2184853" cy="218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17"/>
          <p:cNvSpPr/>
          <p:nvPr/>
        </p:nvSpPr>
        <p:spPr>
          <a:xfrm>
            <a:off x="7591871" y="6237312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With prior stroke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53814" y="6197572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Without prior stroke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86489" y="3824096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All (with and without prior stroke)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6507211"/>
            <a:ext cx="1905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OxVASC</a:t>
            </a:r>
            <a:r>
              <a:rPr lang="en-US" sz="1400" i="1" dirty="0" smtClean="0"/>
              <a:t> unpublished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463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1983</Words>
  <Application>Microsoft Macintosh PowerPoint</Application>
  <PresentationFormat>On-screen Show (4:3)</PresentationFormat>
  <Paragraphs>527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6</vt:lpstr>
      <vt:lpstr>Arial</vt:lpstr>
      <vt:lpstr>ArialMT</vt:lpstr>
      <vt:lpstr>Calibri</vt:lpstr>
      <vt:lpstr>msgothic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Whole-brain FA (calculated from skeleton or from atlas of WM tracts)</vt:lpstr>
      <vt:lpstr>PowerPoint Presentation</vt:lpstr>
      <vt:lpstr>OxVASC: Cohorts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OxVASC: Cohorts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spendlebury</dc:creator>
  <cp:lastModifiedBy>Microsoft Office User</cp:lastModifiedBy>
  <cp:revision>565</cp:revision>
  <dcterms:created xsi:type="dcterms:W3CDTF">2011-05-18T16:44:23Z</dcterms:created>
  <dcterms:modified xsi:type="dcterms:W3CDTF">2017-09-05T06:42:24Z</dcterms:modified>
</cp:coreProperties>
</file>