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7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8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9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0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1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2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3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4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25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6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7" r:id="rId2"/>
    <p:sldMasterId id="2147483658" r:id="rId3"/>
    <p:sldMasterId id="2147483744" r:id="rId4"/>
    <p:sldMasterId id="2147483757" r:id="rId5"/>
    <p:sldMasterId id="2147483770" r:id="rId6"/>
    <p:sldMasterId id="2147483808" r:id="rId7"/>
    <p:sldMasterId id="2147483820" r:id="rId8"/>
    <p:sldMasterId id="2147483858" r:id="rId9"/>
    <p:sldMasterId id="2147483871" r:id="rId10"/>
    <p:sldMasterId id="2147483884" r:id="rId11"/>
    <p:sldMasterId id="2147483909" r:id="rId12"/>
    <p:sldMasterId id="2147483922" r:id="rId13"/>
    <p:sldMasterId id="2147483934" r:id="rId14"/>
    <p:sldMasterId id="2147483947" r:id="rId15"/>
    <p:sldMasterId id="2147483960" r:id="rId16"/>
    <p:sldMasterId id="2147483972" r:id="rId17"/>
    <p:sldMasterId id="2147483985" r:id="rId18"/>
    <p:sldMasterId id="2147483997" r:id="rId19"/>
    <p:sldMasterId id="2147484009" r:id="rId20"/>
    <p:sldMasterId id="2147484058" r:id="rId21"/>
    <p:sldMasterId id="2147484070" r:id="rId22"/>
    <p:sldMasterId id="2147484082" r:id="rId23"/>
    <p:sldMasterId id="2147484132" r:id="rId24"/>
    <p:sldMasterId id="2147484147" r:id="rId25"/>
    <p:sldMasterId id="2147484159" r:id="rId26"/>
    <p:sldMasterId id="2147484171" r:id="rId27"/>
  </p:sldMasterIdLst>
  <p:notesMasterIdLst>
    <p:notesMasterId r:id="rId60"/>
  </p:notesMasterIdLst>
  <p:handoutMasterIdLst>
    <p:handoutMasterId r:id="rId61"/>
  </p:handoutMasterIdLst>
  <p:sldIdLst>
    <p:sldId id="802" r:id="rId28"/>
    <p:sldId id="885" r:id="rId29"/>
    <p:sldId id="891" r:id="rId30"/>
    <p:sldId id="892" r:id="rId31"/>
    <p:sldId id="893" r:id="rId32"/>
    <p:sldId id="902" r:id="rId33"/>
    <p:sldId id="571" r:id="rId34"/>
    <p:sldId id="698" r:id="rId35"/>
    <p:sldId id="700" r:id="rId36"/>
    <p:sldId id="895" r:id="rId37"/>
    <p:sldId id="903" r:id="rId38"/>
    <p:sldId id="811" r:id="rId39"/>
    <p:sldId id="878" r:id="rId40"/>
    <p:sldId id="879" r:id="rId41"/>
    <p:sldId id="881" r:id="rId42"/>
    <p:sldId id="914" r:id="rId43"/>
    <p:sldId id="913" r:id="rId44"/>
    <p:sldId id="823" r:id="rId45"/>
    <p:sldId id="904" r:id="rId46"/>
    <p:sldId id="897" r:id="rId47"/>
    <p:sldId id="898" r:id="rId48"/>
    <p:sldId id="900" r:id="rId49"/>
    <p:sldId id="901" r:id="rId50"/>
    <p:sldId id="908" r:id="rId51"/>
    <p:sldId id="837" r:id="rId52"/>
    <p:sldId id="910" r:id="rId53"/>
    <p:sldId id="915" r:id="rId54"/>
    <p:sldId id="912" r:id="rId55"/>
    <p:sldId id="905" r:id="rId56"/>
    <p:sldId id="907" r:id="rId57"/>
    <p:sldId id="909" r:id="rId58"/>
    <p:sldId id="906" r:id="rId59"/>
  </p:sldIdLst>
  <p:sldSz cx="9144000" cy="6858000" type="screen4x3"/>
  <p:notesSz cx="6864350" cy="9994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3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774" autoAdjust="0"/>
  </p:normalViewPr>
  <p:slideViewPr>
    <p:cSldViewPr>
      <p:cViewPr varScale="1">
        <p:scale>
          <a:sx n="86" d="100"/>
          <a:sy n="86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8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61" Type="http://schemas.openxmlformats.org/officeDocument/2006/relationships/handoutMaster" Target="handoutMasters/handout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slide" Target="slides/slide29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slide" Target="slides/slide3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745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en-GB" dirty="0" smtClean="0"/>
              <a:t>ECST-2 Investigators Meeting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745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2F0D35F0-6766-4BF5-A0D0-16FF125B432A}" type="datetime2">
              <a:rPr lang="en-US" smtClean="0"/>
              <a:t>Wednesday, September 17, 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4552" cy="499745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D8A33BE6-EE29-48ED-844A-B577650268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46215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552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GB" dirty="0" smtClean="0"/>
              <a:t>ECST-2 Investigators Meeting</a:t>
            </a:r>
            <a:endParaRPr lang="en-GB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8210" y="0"/>
            <a:ext cx="2974552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1A76411-D69B-4151-8BCB-CFBC383DF5D1}" type="datetime2">
              <a:rPr lang="en-US" smtClean="0"/>
              <a:t>Wednesday, September 17, 2014</a:t>
            </a:fld>
            <a:endParaRPr lang="en-GB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9300"/>
            <a:ext cx="4997450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35" y="4747578"/>
            <a:ext cx="5491480" cy="449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3420"/>
            <a:ext cx="2974552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8210" y="9493420"/>
            <a:ext cx="2974552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3704EC0-6A04-4A69-AC5C-D74D272993B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800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3450" y="749300"/>
            <a:ext cx="4997450" cy="3749675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0D9EA-3B93-4E45-BF98-561B72845802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89094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26ABE53-DB41-4626-BF7D-2CACA2F86CE2}" type="datetime2">
              <a:rPr lang="en-US" smtClean="0"/>
              <a:t>Wednesday, September 17, 2014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9798" y="9495155"/>
            <a:ext cx="2974552" cy="499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330" tIns="48164" rIns="96330" bIns="48164" anchor="b"/>
          <a:lstStyle/>
          <a:p>
            <a:pPr algn="r" eaLnBrk="0" hangingPunct="0"/>
            <a:fld id="{4457C392-D8C6-42D6-A819-515FCEE7E75D}" type="slidenum">
              <a:rPr lang="en-US" sz="13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eaLnBrk="0" hangingPunct="0"/>
              <a:t>7</a:t>
            </a:fld>
            <a:endParaRPr lang="en-US" sz="13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9300"/>
            <a:ext cx="4997450" cy="37496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8" y="4747578"/>
            <a:ext cx="5033857" cy="4497705"/>
          </a:xfrm>
          <a:noFill/>
          <a:ln/>
        </p:spPr>
        <p:txBody>
          <a:bodyPr lIns="96330" tIns="48164" rIns="96330" bIns="48164"/>
          <a:lstStyle/>
          <a:p>
            <a:pPr eaLnBrk="1" hangingPunct="1"/>
            <a:endParaRPr lang="en-GB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28543E2-939F-4490-9B3D-3C324728FB0D}" type="datetime2">
              <a:rPr lang="en-US" smtClean="0"/>
              <a:t>Wednesday, September 17, 2014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9798" y="9495155"/>
            <a:ext cx="2974552" cy="499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330" tIns="48164" rIns="96330" bIns="48164" anchor="b"/>
          <a:lstStyle/>
          <a:p>
            <a:pPr algn="r" eaLnBrk="0" hangingPunct="0"/>
            <a:fld id="{20BAE527-3C81-4C38-A8DF-B0604D8D764C}" type="slidenum">
              <a:rPr lang="en-US" sz="13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eaLnBrk="0" hangingPunct="0"/>
              <a:t>13</a:t>
            </a:fld>
            <a:endParaRPr lang="en-US" sz="13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9300"/>
            <a:ext cx="4997450" cy="374967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8" y="4747578"/>
            <a:ext cx="5033857" cy="4497705"/>
          </a:xfrm>
          <a:noFill/>
          <a:ln/>
        </p:spPr>
        <p:txBody>
          <a:bodyPr lIns="96330" tIns="48164" rIns="96330" bIns="48164"/>
          <a:lstStyle/>
          <a:p>
            <a:pPr eaLnBrk="1" hangingPunct="1"/>
            <a:endParaRPr lang="en-GB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BC181BE-435C-460A-BDE0-4580F4070C87}" type="datetime2">
              <a:rPr lang="en-US" smtClean="0"/>
              <a:t>Wednesday, September 17, 2014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6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2772" indent="-301066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4265" indent="-240853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85971" indent="-240853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67677" indent="-240853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49383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31088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12794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94500" indent="-2408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051D8C1-7D1C-412D-B207-31E9EA0FBDDC}" type="slidenum">
              <a:rPr lang="en-US" sz="1300"/>
              <a:pPr/>
              <a:t>14</a:t>
            </a:fld>
            <a:endParaRPr lang="de-DE" sz="13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69A291-E8A5-480B-B524-2FFEAB36D0F0}" type="datetime2">
              <a:rPr lang="en-US" smtClean="0"/>
              <a:t>Wednesday, September 17, 2014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4CEAA5-2C21-42FA-B191-17528E8CD2E4}" type="datetime2">
              <a:rPr lang="en-US" smtClean="0"/>
              <a:t>Wednesday, September 17, 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4EC0-6A04-4A69-AC5C-D74D272993BF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495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9798" y="9495155"/>
            <a:ext cx="2974552" cy="499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320" tIns="48160" rIns="96320" bIns="48160" anchor="b"/>
          <a:lstStyle/>
          <a:p>
            <a:pPr algn="r" eaLnBrk="0" hangingPunct="0"/>
            <a:fld id="{EB9423C7-37F3-4F1E-BFAA-A5B434472FE2}" type="slidenum">
              <a:rPr lang="en-US" sz="1300">
                <a:latin typeface="Times New Roman" pitchFamily="18" charset="0"/>
              </a:rPr>
              <a:pPr algn="r" eaLnBrk="0" hangingPunct="0"/>
              <a:t>28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9300"/>
            <a:ext cx="4997450" cy="374808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747578"/>
            <a:ext cx="5033857" cy="4497705"/>
          </a:xfrm>
          <a:noFill/>
          <a:ln/>
        </p:spPr>
        <p:txBody>
          <a:bodyPr lIns="96320" tIns="48160" rIns="96320" bIns="48160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35EC7-B313-4779-AAA1-7DD3F5E791EE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891D-244F-4686-8DB6-6C6A7E2B4F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E9E26-DB85-4585-A114-FA8D3FAD7333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372B-28D0-4EC0-A70F-77703EB71B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9A37A-C76D-4089-9471-EF422E884B8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C134-123C-404D-93F3-3D031373699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A536-2C9E-4DAF-99D2-152BA9058A3D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8420C-725B-4684-9540-248D27D7F817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3"/>
            <a:ext cx="2057400" cy="5434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3"/>
            <a:ext cx="6019800" cy="5434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866F-34E2-4126-BC46-02B94929EA4D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5FF22-FD63-4C9A-800E-248DBAF8FEC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978" y="615950"/>
            <a:ext cx="6762044" cy="1130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5344" y="1981200"/>
            <a:ext cx="6773333" cy="35814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8CA66-88C7-4C8B-8BCA-3F07F994FD6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A2636-4FC8-4E37-B7CE-CABDE3435B5B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40E0-B385-4F28-9928-A08328202E7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D81E-F30D-461A-8F82-E54E6F7EF96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0D61-04E4-4AF7-8186-EE8606597C0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7056-A436-4DB3-B70F-64A0EE616BD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6D9AF-386D-46BF-A9B8-65403677584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C914-2D0F-432C-BB58-B73881B27887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AC9C-9FFC-412C-83C4-31187038B12D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470B0-338B-43A2-8C97-0F2632AF8FA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6C4BE-590E-44E1-9CDA-6F26332F35F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3FD4-01F8-4F2C-AFA9-CD83994A2243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AC79A-7007-41AE-9246-2F29B8C63C4A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E089-64B9-438F-88D1-F52A4F9136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1FBD-6343-4368-BAAA-71A3AEBB939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6B41F-8DA2-4ABC-A038-1DC20D48606D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00B30-E6C9-4C81-B69D-6D476B6D798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3BC45-F2E2-4CAE-9FCD-4149A11C925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9A37A-C76D-4089-9471-EF422E884B8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C134-123C-404D-93F3-3D031373699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A536-2C9E-4DAF-99D2-152BA9058A3D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8420C-725B-4684-9540-248D27D7F817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3"/>
            <a:ext cx="2057400" cy="5434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3"/>
            <a:ext cx="6019800" cy="5434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866F-34E2-4126-BC46-02B94929EA4D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5FF22-FD63-4C9A-800E-248DBAF8FEC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978" y="615950"/>
            <a:ext cx="6762044" cy="1130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5344" y="1981200"/>
            <a:ext cx="6773333" cy="35814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9144000" cy="571500"/>
            <a:chOff x="0" y="0"/>
            <a:chExt cx="9144000" cy="571480"/>
          </a:xfrm>
        </p:grpSpPr>
        <p:pic>
          <p:nvPicPr>
            <p:cNvPr id="5" name="Picture 3" descr="DarkRed9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179388" y="20637"/>
              <a:ext cx="4392612" cy="523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GB" sz="1400" b="1" dirty="0">
                  <a:solidFill>
                    <a:prstClr val="white"/>
                  </a:solidFill>
                  <a:cs typeface="Times New Roman" pitchFamily="18" charset="0"/>
                </a:rPr>
                <a:t>Institute of Neurology, University College London</a:t>
              </a:r>
            </a:p>
            <a:p>
              <a:pPr eaLnBrk="0" hangingPunct="0">
                <a:defRPr/>
              </a:pPr>
              <a:r>
                <a:rPr lang="en-GB" sz="1400" b="1" dirty="0">
                  <a:solidFill>
                    <a:prstClr val="white"/>
                  </a:solidFill>
                  <a:cs typeface="Times New Roman" pitchFamily="18" charset="0"/>
                </a:rPr>
                <a:t>The National Hospital, Queen Square, London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92893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57313" y="6000770"/>
            <a:ext cx="6286500" cy="36512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8C7193A-AFF7-40B9-A6E0-A7898E7B601A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D54A28C-0F54-47AF-AC6D-47290F1A7E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55AB462-EB9F-4C89-A2B6-1532DB864628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F79C008-80D7-440A-B133-8B028B33DA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8807FE0-2E53-46E2-995C-079820236779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350FC36-C60C-4F2A-B8DC-49BFB59B13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0FADC-B641-4F36-97E4-0A4BA948AEB1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1FFB-316F-45E1-9EFD-063B22B4DB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BA60EE6-2DC7-47F1-9525-AEE1F4E1F24F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071CABC-60FB-436B-A4C2-E832EBD17A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429790C-8089-40A8-A5A1-5B36FF21D601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0060468-5340-4A1F-8AC5-E2BB10823C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A9BEB7E-0C45-4BEA-A75F-7036B9D4547D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93CCE23-70D3-493C-A79A-D4A03CC670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9DD8661-BB02-40C7-9334-F3779B434F10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552E862-FF7A-402C-B216-9B0E96D8FA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8F9BA07-386F-40D2-8117-F5EB9F4AF8FF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1EA0140-DFD7-44A8-B3F2-CB02E1F0EE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5F0E272-31C0-4456-BD5A-AA7446B828D8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0C09705-E4EA-4DA0-B667-7D8A018188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8073DD8-06E0-482F-8E92-81AE7DB9A1EF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96CBD03-F30D-4C2C-93B7-B6B47E82BF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49EF-C5C8-4C0A-86A7-DAFC312CB96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72CA-B896-4991-A882-A727D39B9B2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0BAE-6AA0-465E-B648-05B0ADB62D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DFAC-2FCB-43B3-98C0-F6BD06C68DD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8ADB-6A81-4866-8A41-FA4A4EF0A3E5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9328-42A7-4A74-8271-7966019410E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CB99B-C876-41D3-B64C-A53F2CED3517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0B3C-2AD6-43B3-9019-2590E3E21B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EDF3-7083-415E-A9DF-69F9DA7616C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1475-2A27-4CEF-BA6E-A142B648F037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AA58-E10B-4FE5-933D-B9259355DED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C923-EFC5-468B-96E3-C41FB48DB5D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A6EE-B73F-4616-AD52-8D69B41E7B1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2850-F3D9-428B-B86B-E03FE5CC245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49EA-54BB-49C7-8F8F-D11FE288A8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D4E67-67E9-45F6-AA56-692948B2656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F6C4-10A2-4AF3-9A16-A3952573EAB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B83D-CB55-4432-B34C-89856F81A80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F833-FE47-49F8-97E6-AF4443FEBFE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3B8B-E04F-4371-B0FB-93EEA65B57FD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03164-28F9-4A74-9CEF-2AF76B2028D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9E63-3DD7-4B6B-9F0D-01B0338A138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3"/>
            <a:ext cx="2057400" cy="5434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3"/>
            <a:ext cx="6019800" cy="5434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4A5CB-C085-43E1-B651-CC6C97BFFF1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46E6-0475-4E87-9013-BC02512D913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D490-7FF9-416F-B3C4-1098576C97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848-CC58-46DA-9901-C5D252E021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D490-7FF9-416F-B3C4-1098576C97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848-CC58-46DA-9901-C5D252E021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5F93-1D9A-40FA-B321-15B157FFFEF3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98E42-E4E2-4C9D-8E9C-240F0BF530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D490-7FF9-416F-B3C4-1098576C97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848-CC58-46DA-9901-C5D252E021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D490-7FF9-416F-B3C4-1098576C97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848-CC58-46DA-9901-C5D252E021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D490-7FF9-416F-B3C4-1098576C97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848-CC58-46DA-9901-C5D252E021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D490-7FF9-416F-B3C4-1098576C97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848-CC58-46DA-9901-C5D252E021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D490-7FF9-416F-B3C4-1098576C97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848-CC58-46DA-9901-C5D252E021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D490-7FF9-416F-B3C4-1098576C97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848-CC58-46DA-9901-C5D252E021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D490-7FF9-416F-B3C4-1098576C97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848-CC58-46DA-9901-C5D252E021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D490-7FF9-416F-B3C4-1098576C97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848-CC58-46DA-9901-C5D252E021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D490-7FF9-416F-B3C4-1098576C97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848-CC58-46DA-9901-C5D252E021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49EF-C5C8-4C0A-86A7-DAFC312CB96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72CA-B896-4991-A882-A727D39B9B2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9DE15-008C-43C6-8CD6-755F73ED911B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B3FE-84A3-44C4-B7DE-ABA694B8CF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0BAE-6AA0-465E-B648-05B0ADB62D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DFAC-2FCB-43B3-98C0-F6BD06C68DD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8ADB-6A81-4866-8A41-FA4A4EF0A3E5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9328-42A7-4A74-8271-7966019410E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EDF3-7083-415E-A9DF-69F9DA7616C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1475-2A27-4CEF-BA6E-A142B648F037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AA58-E10B-4FE5-933D-B9259355DED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C923-EFC5-468B-96E3-C41FB48DB5D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A6EE-B73F-4616-AD52-8D69B41E7B1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2850-F3D9-428B-B86B-E03FE5CC245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49EA-54BB-49C7-8F8F-D11FE288A8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D4E67-67E9-45F6-AA56-692948B2656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F6C4-10A2-4AF3-9A16-A3952573EAB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B83D-CB55-4432-B34C-89856F81A80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F833-FE47-49F8-97E6-AF4443FEBFE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3B8B-E04F-4371-B0FB-93EEA65B57FD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03164-28F9-4A74-9CEF-2AF76B2028D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9E63-3DD7-4B6B-9F0D-01B0338A138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3"/>
            <a:ext cx="2057400" cy="5434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3"/>
            <a:ext cx="6019800" cy="5434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4A5CB-C085-43E1-B651-CC6C97BFFF1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46E6-0475-4E87-9013-BC02512D913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F4C54-0AC8-4FF6-8652-91F791532674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8D02-12E7-4BCD-811F-A53D5C9DC1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978" y="615950"/>
            <a:ext cx="6762044" cy="1130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5344" y="1981200"/>
            <a:ext cx="6773333" cy="35814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B9886-DAFD-4754-8F07-7C752351780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5785-1734-410C-AE0D-1B8D142AFDC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EA3EE-0A97-4E81-B3CE-51B66547B03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9B01-6AC6-4F86-9E5C-6644AE9E1DB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2D6F-24A4-4BED-9CC8-68A21D622B4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DE216-F8F4-4CC6-A0CD-37D573E186F2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7218A-813A-400F-9AF9-98E4358E17C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34C9-7CDE-4607-90F0-7C49934F693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3B36-BD87-465E-8724-376D3F698C5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A9F2-A278-4452-8BBE-AB82AD19BB0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1B78-C13E-4EFF-9A70-8F5C8AFB363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C8CAD-58B4-49B4-BFBE-BD3DB522786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04B99-6850-45C4-9A82-6BE5379A771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0232-4DC4-4F48-A5CF-9E45DB546B5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18282-5F7E-4B46-A8F7-1573F8BC3AFD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C7DB1-E94A-4765-8C58-B37F4AEF345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F81C7-FF04-459F-9731-38B756BC60D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62866-9FA7-42D0-AFBA-FAD3DDAF854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ADE40-EAFF-46DE-87D2-4EF0512676E3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CA767-9C8F-4D2F-B7F6-32CF8085F4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4F8C-644E-4102-93B2-0231A43800B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DD891-BBCD-4302-AC4F-38F910D9AF0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3"/>
            <a:ext cx="2057400" cy="5434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3"/>
            <a:ext cx="6019800" cy="5434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3CAD1-D4C9-41BC-B109-09031915637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A6F2-6CEA-4E92-914E-0C59F5A05451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5369-675D-4839-9388-0C3DBB15D54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09DFD-5BA1-4A37-8F44-258A9C374DC1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F5C1-FC03-433A-A261-E0DD77A5A2C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E15C4-DC42-4F0E-B062-9E582D20617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64B2D-D6BB-4715-AEBD-C2FF7F1B099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BE4D-8154-4364-8921-8CF71080BE4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EFF50-A66D-486A-87D8-4986AFD4E72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E0F40-E333-42D1-A857-ED4870A714B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CA9C-93A5-4F7C-AB1E-5234601D9A6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F3E4-46DB-4812-8F62-2FBCAB2DE50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AACD-8C35-4C80-A31A-11B27AF349F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8BAB0-D43E-4A33-BE56-F358149675C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FD1-6A06-4CE8-ACD7-AF0035D28FB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30F2-75EF-45BF-8856-E3A9A3FE98C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9D275-3ACD-4109-A76E-74061A7D007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F149-2D97-46D8-BE57-A8430723EA9B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B2D4-7CA0-49F5-803C-2C3C06782F5E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BDD51-7676-4045-B016-DAF8BB00AB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32C98-B20D-42A0-846F-E3D63E76926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ED63-8B82-42ED-BF87-02CD65005C03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8677-FFBA-4CEC-B295-8B396000AD6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57364-9EBA-4BE7-A0A1-E2CC9524760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2374-8DF8-4534-B36A-75CA1413B39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CE23-37CE-4ED7-B76D-024794807F0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B9886-DAFD-4754-8F07-7C752351780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5785-1734-410C-AE0D-1B8D142AFDC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EA3EE-0A97-4E81-B3CE-51B66547B03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9B01-6AC6-4F86-9E5C-6644AE9E1DB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2D6F-24A4-4BED-9CC8-68A21D622B4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DE216-F8F4-4CC6-A0CD-37D573E186F2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7218A-813A-400F-9AF9-98E4358E17C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34C9-7CDE-4607-90F0-7C49934F693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3B36-BD87-465E-8724-376D3F698C5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A9F2-A278-4452-8BBE-AB82AD19BB0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1B78-C13E-4EFF-9A70-8F5C8AFB363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C8CAD-58B4-49B4-BFBE-BD3DB522786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04B99-6850-45C4-9A82-6BE5379A771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0232-4DC4-4F48-A5CF-9E45DB546B5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7E81-DA16-4CFF-AA87-2AFF72DC9919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D89D-19C9-4EA5-BE08-EC998153CA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18282-5F7E-4B46-A8F7-1573F8BC3AFD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C7DB1-E94A-4765-8C58-B37F4AEF345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F81C7-FF04-459F-9731-38B756BC60D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62866-9FA7-42D0-AFBA-FAD3DDAF854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4F8C-644E-4102-93B2-0231A43800B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DD891-BBCD-4302-AC4F-38F910D9AF0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3"/>
            <a:ext cx="2057400" cy="5434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3"/>
            <a:ext cx="6019800" cy="5434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3CAD1-D4C9-41BC-B109-09031915637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A6F2-6CEA-4E92-914E-0C59F5A05451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978" y="615950"/>
            <a:ext cx="6762044" cy="1130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5344" y="1981200"/>
            <a:ext cx="6773333" cy="35814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49EF-C5C8-4C0A-86A7-DAFC312CB96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72CA-B896-4991-A882-A727D39B9B2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0BAE-6AA0-465E-B648-05B0ADB62D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DFAC-2FCB-43B3-98C0-F6BD06C68DD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8ADB-6A81-4866-8A41-FA4A4EF0A3E5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9328-42A7-4A74-8271-7966019410E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EDF3-7083-415E-A9DF-69F9DA7616C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1475-2A27-4CEF-BA6E-A142B648F037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AA58-E10B-4FE5-933D-B9259355DED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C923-EFC5-468B-96E3-C41FB48DB5D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4965-3EA4-4FF3-87BB-3CF91E0E84EA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3C4B-D0DC-4752-9CE3-07A83D168E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5B95-ABFC-491D-A94C-02A22FF012F9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E6620-AAAB-477E-AB30-46603D74EE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A6EE-B73F-4616-AD52-8D69B41E7B1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2850-F3D9-428B-B86B-E03FE5CC245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49EA-54BB-49C7-8F8F-D11FE288A8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D4E67-67E9-45F6-AA56-692948B2656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F6C4-10A2-4AF3-9A16-A3952573EAB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B83D-CB55-4432-B34C-89856F81A80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F833-FE47-49F8-97E6-AF4443FEBFE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3B8B-E04F-4371-B0FB-93EEA65B57FD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03164-28F9-4A74-9CEF-2AF76B2028D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9E63-3DD7-4B6B-9F0D-01B0338A138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3"/>
            <a:ext cx="2057400" cy="5434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3"/>
            <a:ext cx="6019800" cy="5434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4A5CB-C085-43E1-B651-CC6C97BFFF1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46E6-0475-4E87-9013-BC02512D913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5369-675D-4839-9388-0C3DBB15D54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09DFD-5BA1-4A37-8F44-258A9C374DC1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F5C1-FC03-433A-A261-E0DD77A5A2C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E15C4-DC42-4F0E-B062-9E582D20617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64B2D-D6BB-4715-AEBD-C2FF7F1B099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BE4D-8154-4364-8921-8CF71080BE4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EFF50-A66D-486A-87D8-4986AFD4E72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E0F40-E333-42D1-A857-ED4870A714B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04EB-3895-4E26-A162-520DB7D6072D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26DF-8E1E-4A8D-8284-753D94E76F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CA9C-93A5-4F7C-AB1E-5234601D9A6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F3E4-46DB-4812-8F62-2FBCAB2DE50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AACD-8C35-4C80-A31A-11B27AF349F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8BAB0-D43E-4A33-BE56-F358149675C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FD1-6A06-4CE8-ACD7-AF0035D28FB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30F2-75EF-45BF-8856-E3A9A3FE98C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9D275-3ACD-4109-A76E-74061A7D007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F149-2D97-46D8-BE57-A8430723EA9B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32C98-B20D-42A0-846F-E3D63E76926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ED63-8B82-42ED-BF87-02CD65005C03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8677-FFBA-4CEC-B295-8B396000AD6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57364-9EBA-4BE7-A0A1-E2CC9524760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2374-8DF8-4534-B36A-75CA1413B39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CE23-37CE-4ED7-B76D-024794807F0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49EF-C5C8-4C0A-86A7-DAFC312CB96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72CA-B896-4991-A882-A727D39B9B2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0BAE-6AA0-465E-B648-05B0ADB62D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DFAC-2FCB-43B3-98C0-F6BD06C68DD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8ADB-6A81-4866-8A41-FA4A4EF0A3E5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9328-42A7-4A74-8271-7966019410E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AC50-1A81-4CFF-B5DC-DCFFCD9135E5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2198-EF6A-4166-9B73-16113D5039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EDF3-7083-415E-A9DF-69F9DA7616C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1475-2A27-4CEF-BA6E-A142B648F037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AA58-E10B-4FE5-933D-B9259355DED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C923-EFC5-468B-96E3-C41FB48DB5D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A6EE-B73F-4616-AD52-8D69B41E7B1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2850-F3D9-428B-B86B-E03FE5CC245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49EA-54BB-49C7-8F8F-D11FE288A8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D4E67-67E9-45F6-AA56-692948B2656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F6C4-10A2-4AF3-9A16-A3952573EAB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B83D-CB55-4432-B34C-89856F81A80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F833-FE47-49F8-97E6-AF4443FEBFE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3B8B-E04F-4371-B0FB-93EEA65B57FD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03164-28F9-4A74-9CEF-2AF76B2028D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9E63-3DD7-4B6B-9F0D-01B0338A138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3"/>
            <a:ext cx="2057400" cy="5434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3"/>
            <a:ext cx="6019800" cy="5434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4A5CB-C085-43E1-B651-CC6C97BFFF1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46E6-0475-4E87-9013-BC02512D913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8D706-2F23-4349-8F45-75A23F5ABE5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891D-244F-4686-8DB6-6C6A7E2B4F9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1326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9BE6-F8AE-43C1-8598-0193B1D0980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3C4B-D0DC-4752-9CE3-07A83D168E92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49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49EF-C5C8-4C0A-86A7-DAFC312CB96A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72CA-B896-4991-A882-A727D39B9B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AAB70-306E-495D-A3AC-A38C43B91B1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3D6A-43B7-49C8-8849-3BCB4717E07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396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7906-4A3A-4F05-A497-B3F4F9695B8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BA74-DF06-4B05-A340-BD024BC2AE3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0350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AA83-BDB0-4C4B-B1A0-CBFDEDF59E3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AD04-2E45-432B-86E0-C562A9B39A9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4796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E9464-1239-4C23-AB97-A3BBD093E62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51E2-F82D-4D9E-8CB7-D62DB2CC1D3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0200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6701-EC4D-4A83-9E16-76BF2C6589F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9B58B-A8AF-4FD0-ABBE-7998C31ECCE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9674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654A0-AEDF-48AF-888E-110D66A8ED8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E5F5-1647-42F4-89AC-963F8958587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8121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EED5-6077-4414-9491-F95B009DD92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E6E5A-1D29-4AB7-9CEF-21A65043BA3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9986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5B24-3E6F-46B0-A63C-009869E66FD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372B-28D0-4EC0-A70F-77703EB71B3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075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D697A-D186-4AD8-B314-8F6BE9F3B1F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E089-64B9-438F-88D1-F52A4F91362E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5786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49EF-C5C8-4C0A-86A7-DAFC312CB96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72CA-B896-4991-A882-A727D39B9B2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60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0BAE-6AA0-465E-B648-05B0ADB62D4E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DFAC-2FCB-43B3-98C0-F6BD06C68D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0BAE-6AA0-465E-B648-05B0ADB62D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DFAC-2FCB-43B3-98C0-F6BD06C68DD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1017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8ADB-6A81-4866-8A41-FA4A4EF0A3E5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9328-42A7-4A74-8271-7966019410E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8793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EDF3-7083-415E-A9DF-69F9DA7616C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1475-2A27-4CEF-BA6E-A142B648F037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6731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AA58-E10B-4FE5-933D-B9259355DED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C923-EFC5-468B-96E3-C41FB48DB5D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3441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A6EE-B73F-4616-AD52-8D69B41E7B1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2850-F3D9-428B-B86B-E03FE5CC245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274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49EA-54BB-49C7-8F8F-D11FE288A8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D4E67-67E9-45F6-AA56-692948B2656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9797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F6C4-10A2-4AF3-9A16-A3952573EAB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B83D-CB55-4432-B34C-89856F81A80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6134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F833-FE47-49F8-97E6-AF4443FEBFE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3B8B-E04F-4371-B0FB-93EEA65B57FD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6232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03164-28F9-4A74-9CEF-2AF76B2028D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9E63-3DD7-4B6B-9F0D-01B0338A138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3315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3"/>
            <a:ext cx="2057400" cy="5434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3"/>
            <a:ext cx="6019800" cy="5434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4A5CB-C085-43E1-B651-CC6C97BFFF1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46E6-0475-4E87-9013-BC02512D913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82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8ADB-6A81-4866-8A41-FA4A4EF0A3E5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9328-42A7-4A74-8271-7966019410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0FADC-B641-4F36-97E4-0A4BA948AEB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1FFB-316F-45E1-9EFD-063B22B4DB7B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989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CB99B-C876-41D3-B64C-A53F2CED35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0B3C-2AD6-43B3-9019-2590E3E21B4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9311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5F93-1D9A-40FA-B321-15B157FFFEF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98E42-E4E2-4C9D-8E9C-240F0BF53011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7350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9DE15-008C-43C6-8CD6-755F73ED911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B3FE-84A3-44C4-B7DE-ABA694B8CFC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5855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F4C54-0AC8-4FF6-8652-91F7915326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8D02-12E7-4BCD-811F-A53D5C9DC12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2945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ADE40-EAFF-46DE-87D2-4EF0512676E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CA767-9C8F-4D2F-B7F6-32CF8085F4EE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7011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B2D4-7CA0-49F5-803C-2C3C06782F5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BDD51-7676-4045-B016-DAF8BB00ABF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3446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7E81-DA16-4CFF-AA87-2AFF72DC991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D89D-19C9-4EA5-BE08-EC998153CA5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2985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5B95-ABFC-491D-A94C-02A22FF012F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E6620-AAAB-477E-AB30-46603D74EEE2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376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04EB-3895-4E26-A162-520DB7D6072D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26DF-8E1E-4A8D-8284-753D94E76FF3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22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EDF3-7083-415E-A9DF-69F9DA7616CE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1475-2A27-4CEF-BA6E-A142B648F0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AC50-1A81-4CFF-B5DC-DCFFCD9135E5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2198-EF6A-4166-9B73-16113D503981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0090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/>
          <a:srcRect l="41948" t="30887" r="2138"/>
          <a:stretch>
            <a:fillRect/>
          </a:stretch>
        </p:blipFill>
        <p:spPr bwMode="auto">
          <a:xfrm>
            <a:off x="-1588" y="1588"/>
            <a:ext cx="9144001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Master-Untertitelformat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9D6CC"/>
                </a:solidFill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94378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575B8-F717-42E1-A96B-B0281DCE3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6089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BA426-F0EC-4DED-B396-26F512ACBE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7057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111375"/>
            <a:ext cx="4168775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111375"/>
            <a:ext cx="4168775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E43CC-7C2F-4A9C-9566-6D18066FE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2682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1E20B-5E27-4F8B-B937-943CCA314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9018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E21E0-1D4F-45B5-9788-EE864C32C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8476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DFEE-5CEA-4382-A45B-C3FB10F72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0542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3230-AFAB-4763-BCA8-D6B28B40C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7934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02915-2BFF-481C-A861-2AFE332EF3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23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AA58-E10B-4FE5-933D-B9259355DED4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C923-EFC5-468B-96E3-C41FB48DB5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47D8E-C20D-4994-9794-2F32A8074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6260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908050"/>
            <a:ext cx="2132012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925" y="908050"/>
            <a:ext cx="624681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B7E30-8656-4E2A-B7FC-A127B48DF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9985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" y="908050"/>
            <a:ext cx="8489950" cy="893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111375"/>
            <a:ext cx="4168775" cy="405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75" y="2111375"/>
            <a:ext cx="4168775" cy="405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E840B-1872-429C-83F5-86EF5CE612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4777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" y="439326"/>
            <a:ext cx="8489950" cy="893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0" y="1613647"/>
            <a:ext cx="8489950" cy="4552203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6257-897D-4A87-B78F-0D5868B23A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5734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" y="314300"/>
            <a:ext cx="8489950" cy="893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111375"/>
            <a:ext cx="8489950" cy="1951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200" y="4214813"/>
            <a:ext cx="8489950" cy="1951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0B57B-DB2D-4B83-A3D2-827C737BF0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1712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9144000" cy="571500"/>
            <a:chOff x="0" y="0"/>
            <a:chExt cx="9144000" cy="571480"/>
          </a:xfrm>
        </p:grpSpPr>
        <p:pic>
          <p:nvPicPr>
            <p:cNvPr id="5" name="Picture 3" descr="DarkRed9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179388" y="20637"/>
              <a:ext cx="4392612" cy="523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GB" sz="1400" b="1" dirty="0">
                  <a:solidFill>
                    <a:prstClr val="white"/>
                  </a:solidFill>
                  <a:cs typeface="Times New Roman" pitchFamily="18" charset="0"/>
                </a:rPr>
                <a:t>Institute of Neurology, University College London</a:t>
              </a:r>
            </a:p>
            <a:p>
              <a:pPr eaLnBrk="0" hangingPunct="0">
                <a:defRPr/>
              </a:pPr>
              <a:r>
                <a:rPr lang="en-GB" sz="1400" b="1" dirty="0">
                  <a:solidFill>
                    <a:prstClr val="white"/>
                  </a:solidFill>
                  <a:cs typeface="Times New Roman" pitchFamily="18" charset="0"/>
                </a:rPr>
                <a:t>The National Hospital, Queen Square, London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92893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57313" y="6000750"/>
            <a:ext cx="6286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4267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5DB4-E556-48CB-9934-744783A8D0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FF377-37FC-4652-90B4-4BFED8CC10E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4111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1A4AF-0A51-4012-A106-EED1D27574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77965-37B8-4DF0-98DD-6C511E582C2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9452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B8D9-BA79-45A5-9658-2D9BD044A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6275-1B32-4B41-A928-39CDB9A37B2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4326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7BB2F-F7BD-46C2-93B3-544F944AED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3507-BFE0-40A8-B18D-F033E55304B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92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A6EE-B73F-4616-AD52-8D69B41E7B16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2850-F3D9-428B-B86B-E03FE5CC24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9A167-3A38-4AC4-AB98-1D4A3E6BE1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728F-F104-4077-BFFC-24207A2AE7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0681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45BC-A132-4216-B2DE-B83C0FEF1D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53285-A305-4219-AB70-580AE74A59C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4880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6C28-86CE-4489-922D-7469FB6415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CBC5-3360-46EB-BC1E-8E01FC3C86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4453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00610-3ABF-494A-AFDF-5D2EC5F1B0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1E3A-A124-4DA7-82E5-53DD74F48F6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4462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DAFA-4F94-48D9-95E0-3B5E4350BD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1B69-E068-4712-B9E1-AA637E93E1E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8221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21B6-37E9-4F89-A56A-19E735CAE6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67901-DE5D-4F25-B017-79E5906B693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688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8D706-2F23-4349-8F45-75A23F5ABE5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891D-244F-4686-8DB6-6C6A7E2B4F9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5263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9BE6-F8AE-43C1-8598-0193B1D0980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3C4B-D0DC-4752-9CE3-07A83D168E92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4718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AAB70-306E-495D-A3AC-A38C43B91B1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3D6A-43B7-49C8-8849-3BCB4717E07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9938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7906-4A3A-4F05-A497-B3F4F9695B8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BA74-DF06-4B05-A340-BD024BC2AE3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44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49EA-54BB-49C7-8F8F-D11FE288A889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D4E67-67E9-45F6-AA56-692948B265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AA83-BDB0-4C4B-B1A0-CBFDEDF59E3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AD04-2E45-432B-86E0-C562A9B39A9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3392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E9464-1239-4C23-AB97-A3BBD093E62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51E2-F82D-4D9E-8CB7-D62DB2CC1D3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8508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6701-EC4D-4A83-9E16-76BF2C6589F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9B58B-A8AF-4FD0-ABBE-7998C31ECCE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8304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654A0-AEDF-48AF-888E-110D66A8ED8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E5F5-1647-42F4-89AC-963F8958587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1773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EED5-6077-4414-9491-F95B009DD92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E6E5A-1D29-4AB7-9CEF-21A65043BA3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6892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5B24-3E6F-46B0-A63C-009869E66FD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372B-28D0-4EC0-A70F-77703EB71B3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2327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D697A-D186-4AD8-B314-8F6BE9F3B1F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E089-64B9-438F-88D1-F52A4F91362E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0224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94E5-1059-4368-978E-F1AEF3F4842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17.09.2014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2710-AD16-419E-86B1-BCFF6ABEA36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9297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94E5-1059-4368-978E-F1AEF3F4842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17.09.2014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2710-AD16-419E-86B1-BCFF6ABEA36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741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94E5-1059-4368-978E-F1AEF3F4842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17.09.2014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2710-AD16-419E-86B1-BCFF6ABEA36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9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F85E8-314F-4FCC-AD36-7A6718E69E3F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3D6A-43B7-49C8-8849-3BCB4717E0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F6C4-10A2-4AF3-9A16-A3952573EAB4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B83D-CB55-4432-B34C-89856F81A8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94E5-1059-4368-978E-F1AEF3F4842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17.09.2014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2710-AD16-419E-86B1-BCFF6ABEA36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5992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94E5-1059-4368-978E-F1AEF3F4842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17.09.2014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2710-AD16-419E-86B1-BCFF6ABEA36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0093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94E5-1059-4368-978E-F1AEF3F4842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17.09.2014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2710-AD16-419E-86B1-BCFF6ABEA36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7383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94E5-1059-4368-978E-F1AEF3F4842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17.09.2014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2710-AD16-419E-86B1-BCFF6ABEA36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328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94E5-1059-4368-978E-F1AEF3F4842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17.09.2014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2710-AD16-419E-86B1-BCFF6ABEA36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4381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94E5-1059-4368-978E-F1AEF3F4842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17.09.2014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2710-AD16-419E-86B1-BCFF6ABEA36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3575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94E5-1059-4368-978E-F1AEF3F4842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17.09.2014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2710-AD16-419E-86B1-BCFF6ABEA36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5918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94E5-1059-4368-978E-F1AEF3F48422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17.09.2014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2710-AD16-419E-86B1-BCFF6ABEA362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6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F833-FE47-49F8-97E6-AF4443FEBFE8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3B8B-E04F-4371-B0FB-93EEA65B57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03164-28F9-4A74-9CEF-2AF76B2028D3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9E63-3DD7-4B6B-9F0D-01B0338A138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3"/>
            <a:ext cx="2057400" cy="5434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3"/>
            <a:ext cx="6019800" cy="5434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4A5CB-C085-43E1-B651-CC6C97BFFF14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46E6-0475-4E87-9013-BC02512D91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49EF-C5C8-4C0A-86A7-DAFC312CB96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72CA-B896-4991-A882-A727D39B9B2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0BAE-6AA0-465E-B648-05B0ADB62D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DFAC-2FCB-43B3-98C0-F6BD06C68DD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8ADB-6A81-4866-8A41-FA4A4EF0A3E5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9328-42A7-4A74-8271-7966019410E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EDF3-7083-415E-A9DF-69F9DA7616C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1475-2A27-4CEF-BA6E-A142B648F037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AA58-E10B-4FE5-933D-B9259355DED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C923-EFC5-468B-96E3-C41FB48DB5D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A6EE-B73F-4616-AD52-8D69B41E7B1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2850-F3D9-428B-B86B-E03FE5CC245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9441-D97E-4E79-88F4-773AC8F201F6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BA74-DF06-4B05-A340-BD024BC2AE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49EA-54BB-49C7-8F8F-D11FE288A8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D4E67-67E9-45F6-AA56-692948B2656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F6C4-10A2-4AF3-9A16-A3952573EAB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B83D-CB55-4432-B34C-89856F81A80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F833-FE47-49F8-97E6-AF4443FEBFE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3B8B-E04F-4371-B0FB-93EEA65B57FD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03164-28F9-4A74-9CEF-2AF76B2028D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9E63-3DD7-4B6B-9F0D-01B0338A138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3"/>
            <a:ext cx="2057400" cy="5434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3"/>
            <a:ext cx="6019800" cy="5434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4A5CB-C085-43E1-B651-CC6C97BFFF1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46E6-0475-4E87-9013-BC02512D913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978" y="615950"/>
            <a:ext cx="6762044" cy="1130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5344" y="1981200"/>
            <a:ext cx="6773333" cy="35814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9144000" cy="571500"/>
            <a:chOff x="0" y="0"/>
            <a:chExt cx="9144000" cy="571480"/>
          </a:xfrm>
        </p:grpSpPr>
        <p:pic>
          <p:nvPicPr>
            <p:cNvPr id="5" name="Picture 3" descr="DarkRed9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179388" y="20637"/>
              <a:ext cx="4392612" cy="523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GB" sz="1400" b="1" dirty="0">
                  <a:solidFill>
                    <a:prstClr val="white"/>
                  </a:solidFill>
                  <a:cs typeface="Times New Roman" pitchFamily="18" charset="0"/>
                </a:rPr>
                <a:t>Institute of Neurology, University College London</a:t>
              </a:r>
            </a:p>
            <a:p>
              <a:pPr eaLnBrk="0" hangingPunct="0">
                <a:defRPr/>
              </a:pPr>
              <a:r>
                <a:rPr lang="en-GB" sz="1400" b="1" dirty="0">
                  <a:solidFill>
                    <a:prstClr val="white"/>
                  </a:solidFill>
                  <a:cs typeface="Times New Roman" pitchFamily="18" charset="0"/>
                </a:rPr>
                <a:t>The National Hospital, Queen Square, London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92893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57313" y="6000770"/>
            <a:ext cx="6286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5DB4-E556-48CB-9934-744783A8D0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FF377-37FC-4652-90B4-4BFED8CC10E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1A4AF-0A51-4012-A106-EED1D27574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77965-37B8-4DF0-98DD-6C511E582C2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B8D9-BA79-45A5-9658-2D9BD044A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6275-1B32-4B41-A928-39CDB9A37B2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6E86E-6A90-42C2-B6B2-35AFBF3F3F12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AD04-2E45-432B-86E0-C562A9B39A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7BB2F-F7BD-46C2-93B3-544F944AED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3507-BFE0-40A8-B18D-F033E55304B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9A167-3A38-4AC4-AB98-1D4A3E6BE1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728F-F104-4077-BFFC-24207A2AE7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45BC-A132-4216-B2DE-B83C0FEF1D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53285-A305-4219-AB70-580AE74A59C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6C28-86CE-4489-922D-7469FB6415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CBC5-3360-46EB-BC1E-8E01FC3C86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00610-3ABF-494A-AFDF-5D2EC5F1B0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1E3A-A124-4DA7-82E5-53DD74F48F6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DAFA-4F94-48D9-95E0-3B5E4350BD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1B69-E068-4712-B9E1-AA637E93E1E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21B6-37E9-4F89-A56A-19E735CAE6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67901-DE5D-4F25-B017-79E5906B693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9144000" cy="571500"/>
            <a:chOff x="0" y="0"/>
            <a:chExt cx="9144000" cy="571480"/>
          </a:xfrm>
        </p:grpSpPr>
        <p:pic>
          <p:nvPicPr>
            <p:cNvPr id="5" name="Picture 3" descr="DarkRed9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179388" y="20637"/>
              <a:ext cx="4392612" cy="523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GB" sz="1400" b="1" dirty="0">
                  <a:solidFill>
                    <a:prstClr val="white"/>
                  </a:solidFill>
                  <a:cs typeface="Times New Roman" pitchFamily="18" charset="0"/>
                </a:rPr>
                <a:t>Institute of Neurology, University College London</a:t>
              </a:r>
            </a:p>
            <a:p>
              <a:pPr eaLnBrk="0" hangingPunct="0">
                <a:defRPr/>
              </a:pPr>
              <a:r>
                <a:rPr lang="en-GB" sz="1400" b="1" dirty="0">
                  <a:solidFill>
                    <a:prstClr val="white"/>
                  </a:solidFill>
                  <a:cs typeface="Times New Roman" pitchFamily="18" charset="0"/>
                </a:rPr>
                <a:t>The National Hospital, Queen Square, London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92893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57313" y="6000770"/>
            <a:ext cx="6286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5DB4-E556-48CB-9934-744783A8D0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FF377-37FC-4652-90B4-4BFED8CC10E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1A4AF-0A51-4012-A106-EED1D27574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77965-37B8-4DF0-98DD-6C511E582C2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8CE20-E624-448B-93BF-E2590C5A780E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51E2-F82D-4D9E-8CB7-D62DB2CC1D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B8D9-BA79-45A5-9658-2D9BD044A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6275-1B32-4B41-A928-39CDB9A37B2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7BB2F-F7BD-46C2-93B3-544F944AED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3507-BFE0-40A8-B18D-F033E55304B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9A167-3A38-4AC4-AB98-1D4A3E6BE1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728F-F104-4077-BFFC-24207A2AE7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45BC-A132-4216-B2DE-B83C0FEF1D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53285-A305-4219-AB70-580AE74A59C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6C28-86CE-4489-922D-7469FB6415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CBC5-3360-46EB-BC1E-8E01FC3C86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00610-3ABF-494A-AFDF-5D2EC5F1B0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1E3A-A124-4DA7-82E5-53DD74F48F6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DAFA-4F94-48D9-95E0-3B5E4350BD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1B69-E068-4712-B9E1-AA637E93E1E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21B6-37E9-4F89-A56A-19E735CAE6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67901-DE5D-4F25-B017-79E5906B693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85344" y="615950"/>
            <a:ext cx="6773333" cy="4946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40939-50F7-42C8-9812-4059449B04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689D-E459-4C7E-A3BA-F006F2E98F5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8CCF-7A48-42AD-B713-3547B287CB75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9B58B-A8AF-4FD0-ABBE-7998C31ECC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0822-38A1-4C3C-942A-3EC09D52A8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1FB96-9BD9-48DB-B398-BC72D66B9F6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0BA7-35C4-45E2-85F2-98B66CE242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9A4E7-23AC-4D18-B88A-11A0180D658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8A2D9-A2FF-4E3D-88D2-5903E5CE81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33A8A-0BE7-4574-B11C-778B109E712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E183-703E-4E66-BE1B-47F230C764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48-85FE-44FC-9C24-80E2B593159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A407-609F-46EF-A9B7-E22C4EA35B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86853-0FC7-4CA4-B190-F3D637EE43E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4CF9F-BF2D-4898-9274-E1BD923839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1F1E-A904-4D49-A9DA-919860BBCC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095B4-1644-4CE1-8791-11EAF0935B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9A0CA-D85C-4285-83F3-F7EB0511F3D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DAEC4-7B76-4ADB-883D-E0ECB90503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9A72E-90E9-46F1-966F-391D7D70781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D56C9-4461-464B-9664-4F665D85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EEB9E-1C43-4B66-B4B5-D574CD8542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8336-9C2B-43D1-882A-789A53C977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097E0-042B-4BC1-AB0B-171EEBECA02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619F-BDAB-473F-BC75-30AA2D659EAF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E5F5-1647-42F4-89AC-963F895858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49EF-C5C8-4C0A-86A7-DAFC312CB96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72CA-B896-4991-A882-A727D39B9B2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0BAE-6AA0-465E-B648-05B0ADB62D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DFAC-2FCB-43B3-98C0-F6BD06C68DD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8ADB-6A81-4866-8A41-FA4A4EF0A3E5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9328-42A7-4A74-8271-7966019410E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EDF3-7083-415E-A9DF-69F9DA7616C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1475-2A27-4CEF-BA6E-A142B648F037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AA58-E10B-4FE5-933D-B9259355DED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C923-EFC5-468B-96E3-C41FB48DB5D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A6EE-B73F-4616-AD52-8D69B41E7B1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2850-F3D9-428B-B86B-E03FE5CC245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49EA-54BB-49C7-8F8F-D11FE288A8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D4E67-67E9-45F6-AA56-692948B2656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F6C4-10A2-4AF3-9A16-A3952573EAB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B83D-CB55-4432-B34C-89856F81A80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F833-FE47-49F8-97E6-AF4443FEBFE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3B8B-E04F-4371-B0FB-93EEA65B57FD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03164-28F9-4A74-9CEF-2AF76B2028D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9E63-3DD7-4B6B-9F0D-01B0338A138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1263-51E9-4979-BAF3-6BBC77066713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E6E5A-1D29-4AB7-9CEF-21A65043BA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3"/>
            <a:ext cx="2057400" cy="5434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3"/>
            <a:ext cx="6019800" cy="5434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4A5CB-C085-43E1-B651-CC6C97BFFF1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46E6-0475-4E87-9013-BC02512D9135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978" y="615950"/>
            <a:ext cx="6762044" cy="1130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5344" y="1981200"/>
            <a:ext cx="6773333" cy="35814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8CA66-88C7-4C8B-8BCA-3F07F994FD6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A2636-4FC8-4E37-B7CE-CABDE3435B5B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40E0-B385-4F28-9928-A08328202E7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D81E-F30D-461A-8F82-E54E6F7EF96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0D61-04E4-4AF7-8186-EE8606597C0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7056-A436-4DB3-B70F-64A0EE616BD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6D9AF-386D-46BF-A9B8-65403677584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C914-2D0F-432C-BB58-B73881B27887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AC9C-9FFC-412C-83C4-31187038B12D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470B0-338B-43A2-8C97-0F2632AF8FA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6C4BE-590E-44E1-9CDA-6F26332F35F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3FD4-01F8-4F2C-AFA9-CD83994A2243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1FBD-6343-4368-BAAA-71A3AEBB939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6B41F-8DA2-4ABC-A038-1DC20D48606D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00B30-E6C9-4C81-B69D-6D476B6D798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3BC45-F2E2-4CAE-9FCD-4149A11C925C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2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image" Target="../media/image2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image" Target="../media/image2.emf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slideLayout" Target="../slideLayouts/slideLayout27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2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1948" t="30887" r="2138"/>
          <a:stretch>
            <a:fillRect/>
          </a:stretch>
        </p:blipFill>
        <p:spPr bwMode="auto">
          <a:xfrm>
            <a:off x="-1578" y="1588"/>
            <a:ext cx="9144001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30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26D8FB-1152-4446-A1E9-65B3AB2521F6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C9AD5-68FC-4928-854C-E8DD726E39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7621" t="58984" r="2342"/>
          <a:stretch>
            <a:fillRect/>
          </a:stretch>
        </p:blipFill>
        <p:spPr bwMode="auto">
          <a:xfrm>
            <a:off x="0" y="0"/>
            <a:ext cx="91455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1FC73D-D873-4E4D-A0ED-481934AFB2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25ADBE-49FF-4C5A-B83D-D0510D92217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BD82DF2-2106-40A7-951B-1F620A789856}" type="datetimeFigureOut">
              <a:rPr lang="en-US">
                <a:cs typeface="Arial" charset="0"/>
              </a:rPr>
              <a:pPr>
                <a:defRPr/>
              </a:pPr>
              <a:t>9/17/2014</a:t>
            </a:fld>
            <a:endParaRPr lang="en-GB" dirty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9BB5D72-6601-4759-ABC0-518BEEC2C277}" type="slidenum">
              <a:rPr lang="en-GB">
                <a:cs typeface="Arial" charset="0"/>
              </a:rPr>
              <a:pPr>
                <a:defRPr/>
              </a:pPr>
              <a:t>‹#›</a:t>
            </a:fld>
            <a:endParaRPr lang="en-GB" dirty="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7621" t="58984" r="2342"/>
          <a:stretch>
            <a:fillRect/>
          </a:stretch>
        </p:blipFill>
        <p:spPr bwMode="auto">
          <a:xfrm>
            <a:off x="0" y="0"/>
            <a:ext cx="91455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6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134A79-39DB-431D-B3E2-3880409B9CF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520634-4C02-4226-A309-EDF4BB6200C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7D490-7FF9-416F-B3C4-1098576C97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17/09/2014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6848-CC58-46DA-9901-C5D252E021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73025" y="-9523"/>
            <a:ext cx="2713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rgbClr val="4F81BD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CSTC</a:t>
            </a:r>
            <a:endParaRPr lang="en-GB" sz="3600" b="1" dirty="0">
              <a:solidFill>
                <a:srgbClr val="4F81BD"/>
              </a:solidFill>
              <a:latin typeface="Arial Black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6372200" y="57151"/>
            <a:ext cx="26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rgbClr val="4F81BD"/>
                </a:solidFill>
                <a:latin typeface="Calibri"/>
                <a:ea typeface="Times New Roman" pitchFamily="18" charset="0"/>
                <a:cs typeface="Arial" charset="0"/>
              </a:rPr>
              <a:t>Short term analysis</a:t>
            </a:r>
            <a:endParaRPr lang="en-GB" sz="2400" b="1" dirty="0">
              <a:solidFill>
                <a:srgbClr val="4F81BD"/>
              </a:solidFill>
              <a:latin typeface="Calibri"/>
              <a:ea typeface="Times New Roman" pitchFamily="18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7621" t="58984" r="2342"/>
          <a:stretch>
            <a:fillRect/>
          </a:stretch>
        </p:blipFill>
        <p:spPr bwMode="auto">
          <a:xfrm>
            <a:off x="0" y="0"/>
            <a:ext cx="91455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6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134A79-39DB-431D-B3E2-3880409B9CF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520634-4C02-4226-A309-EDF4BB6200C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7621" t="58984" r="2342"/>
          <a:stretch>
            <a:fillRect/>
          </a:stretch>
        </p:blipFill>
        <p:spPr bwMode="auto">
          <a:xfrm>
            <a:off x="0" y="0"/>
            <a:ext cx="91455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22AE0D-0AF0-46AD-975D-40F0D53F8CB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7EC10C-8C20-4EC2-8012-C6C137982C1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7094A4-1281-401B-8C07-BCEE0FFE03B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D9CF3-9855-4413-9C9D-6B1E80549DE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7621" t="58984" r="2342"/>
          <a:stretch>
            <a:fillRect/>
          </a:stretch>
        </p:blipFill>
        <p:spPr bwMode="auto">
          <a:xfrm>
            <a:off x="0" y="0"/>
            <a:ext cx="91455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22AE0D-0AF0-46AD-975D-40F0D53F8CB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7EC10C-8C20-4EC2-8012-C6C137982C1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7621" t="58984" r="2342"/>
          <a:stretch>
            <a:fillRect/>
          </a:stretch>
        </p:blipFill>
        <p:spPr bwMode="auto">
          <a:xfrm>
            <a:off x="0" y="0"/>
            <a:ext cx="91455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6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134A79-39DB-431D-B3E2-3880409B9CF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520634-4C02-4226-A309-EDF4BB6200C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7094A4-1281-401B-8C07-BCEE0FFE03B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D9CF3-9855-4413-9C9D-6B1E80549DE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51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609A35-6A01-4730-8F93-9D352D18FAA2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89AC42-F7B0-49F0-8E8F-F77A8BCE87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7621" t="58984" r="2342"/>
          <a:stretch>
            <a:fillRect/>
          </a:stretch>
        </p:blipFill>
        <p:spPr bwMode="auto">
          <a:xfrm>
            <a:off x="0" y="0"/>
            <a:ext cx="91455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6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134A79-39DB-431D-B3E2-3880409B9CF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520634-4C02-4226-A309-EDF4BB6200C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1948" t="30887" r="2138"/>
          <a:stretch>
            <a:fillRect/>
          </a:stretch>
        </p:blipFill>
        <p:spPr bwMode="auto">
          <a:xfrm>
            <a:off x="-1578" y="1588"/>
            <a:ext cx="9144001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30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B8CBE6-BF5F-4AA7-B1C5-2C583D0EADC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C9AD5-68FC-4928-854C-E8DD726E391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7621" t="58984" r="2342"/>
          <a:stretch>
            <a:fillRect/>
          </a:stretch>
        </p:blipFill>
        <p:spPr bwMode="auto">
          <a:xfrm>
            <a:off x="0" y="0"/>
            <a:ext cx="91455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6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134A79-39DB-431D-B3E2-3880409B9CF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520634-4C02-4226-A309-EDF4BB6200C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3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51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609A35-6A01-4730-8F93-9D352D18FA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89AC42-F7B0-49F0-8E8F-F77A8BCE876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2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436563"/>
            <a:ext cx="848995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660525"/>
            <a:ext cx="84899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B4B4B"/>
                </a:solidFill>
              </a:defRPr>
            </a:lvl1pPr>
          </a:lstStyle>
          <a:p>
            <a:pPr>
              <a:defRPr/>
            </a:pPr>
            <a:fld id="{2C978EB7-5794-46CC-A111-838D2D589FC1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166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F685B0-9D91-4008-9B2D-5045A2B0B958}" type="datetimeFigureOut">
              <a:rPr lang="en-US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07F870-CCC7-48A7-AC1D-82D86C4F7976}" type="slidenum">
              <a:rPr lang="en-GB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1948" t="30887" r="2138"/>
          <a:stretch>
            <a:fillRect/>
          </a:stretch>
        </p:blipFill>
        <p:spPr bwMode="auto">
          <a:xfrm>
            <a:off x="-1573" y="1588"/>
            <a:ext cx="9144001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30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B8CBE6-BF5F-4AA7-B1C5-2C583D0EADC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C9AD5-68FC-4928-854C-E8DD726E391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7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2F294E5-1059-4368-978E-F1AEF3F48422}" type="datetimeFigureOut">
              <a:rPr lang="de-C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17.09.2014</a:t>
            </a:fld>
            <a:endParaRPr lang="de-C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3B2710-AD16-419E-86B1-BCFF6ABEA362}" type="slidenum">
              <a:rPr lang="de-C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C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855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7621" t="58984" r="2342"/>
          <a:stretch>
            <a:fillRect/>
          </a:stretch>
        </p:blipFill>
        <p:spPr bwMode="auto">
          <a:xfrm>
            <a:off x="0" y="0"/>
            <a:ext cx="91455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6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134A79-39DB-431D-B3E2-3880409B9CF3}" type="datetimeFigureOut">
              <a:rPr lang="en-US"/>
              <a:pPr>
                <a:defRPr/>
              </a:pPr>
              <a:t>9/17/2014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520634-4C02-4226-A309-EDF4BB6200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7621" t="58984" r="2342"/>
          <a:stretch>
            <a:fillRect/>
          </a:stretch>
        </p:blipFill>
        <p:spPr bwMode="auto">
          <a:xfrm>
            <a:off x="0" y="0"/>
            <a:ext cx="91455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6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134A79-39DB-431D-B3E2-3880409B9CF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520634-4C02-4226-A309-EDF4BB6200C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F685B0-9D91-4008-9B2D-5045A2B0B958}" type="datetimeFigureOut">
              <a:rPr lang="en-US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07F870-CCC7-48A7-AC1D-82D86C4F7976}" type="slidenum">
              <a:rPr lang="en-GB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F685B0-9D91-4008-9B2D-5045A2B0B958}" type="datetimeFigureOut">
              <a:rPr lang="en-US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07F870-CCC7-48A7-AC1D-82D86C4F7976}" type="slidenum">
              <a:rPr lang="en-GB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571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85938"/>
            <a:ext cx="82296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2A75F8-5B56-4256-B073-C3B851AED8B1}" type="datetimeFigureOut">
              <a:rPr lang="en-US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9/17/2014</a:t>
            </a:fld>
            <a:endParaRPr lang="en-GB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2CD264-6592-46DB-BDDC-EC327997D270}" type="slidenum">
              <a:rPr lang="en-GB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73025" y="-9523"/>
            <a:ext cx="1619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4F81BD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ICSS</a:t>
            </a: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5284788" y="57151"/>
            <a:ext cx="3744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4F81BD"/>
                </a:solidFill>
                <a:latin typeface="Calibri"/>
                <a:ea typeface="Times New Roman" pitchFamily="18" charset="0"/>
                <a:cs typeface="Arial" charset="0"/>
              </a:rPr>
              <a:t>MRI-Substudy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7621" t="58984" r="2342"/>
          <a:stretch>
            <a:fillRect/>
          </a:stretch>
        </p:blipFill>
        <p:spPr bwMode="auto">
          <a:xfrm>
            <a:off x="0" y="0"/>
            <a:ext cx="91455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6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134A79-39DB-431D-B3E2-3880409B9CF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520634-4C02-4226-A309-EDF4BB6200C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7621" t="58984" r="2342"/>
          <a:stretch>
            <a:fillRect/>
          </a:stretch>
        </p:blipFill>
        <p:spPr bwMode="auto">
          <a:xfrm>
            <a:off x="0" y="0"/>
            <a:ext cx="91455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1FC73D-D873-4E4D-A0ED-481934AFB2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9/17/2014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25ADBE-49FF-4C5A-B83D-D0510D92217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 idx="4294967295"/>
          </p:nvPr>
        </p:nvSpPr>
        <p:spPr>
          <a:xfrm>
            <a:off x="323528" y="1484785"/>
            <a:ext cx="8553422" cy="1440160"/>
          </a:xfrm>
        </p:spPr>
        <p:txBody>
          <a:bodyPr/>
          <a:lstStyle/>
          <a:p>
            <a:r>
              <a:rPr lang="en-GB" b="1" dirty="0" smtClean="0"/>
              <a:t>ECST-2</a:t>
            </a:r>
            <a:r>
              <a:rPr lang="en-GB" b="1" dirty="0"/>
              <a:t>: An update </a:t>
            </a:r>
          </a:p>
        </p:txBody>
      </p:sp>
      <p:sp>
        <p:nvSpPr>
          <p:cNvPr id="2355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214266"/>
            <a:ext cx="6400800" cy="316706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GB" dirty="0" smtClean="0">
                <a:solidFill>
                  <a:schemeClr val="tx2"/>
                </a:solidFill>
              </a:rPr>
              <a:t>Martin M Brown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GB" dirty="0" smtClean="0">
                <a:solidFill>
                  <a:schemeClr val="tx2"/>
                </a:solidFill>
              </a:rPr>
              <a:t>Professor of Stroke Medicine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GB" dirty="0" smtClean="0">
                <a:solidFill>
                  <a:schemeClr val="tx2"/>
                </a:solidFill>
              </a:rPr>
              <a:t>UCL Institute of Neurology</a:t>
            </a:r>
          </a:p>
          <a:p>
            <a:pPr marL="0" indent="0" algn="ctr" eaLnBrk="1" hangingPunct="1">
              <a:lnSpc>
                <a:spcPct val="90000"/>
              </a:lnSpc>
              <a:spcAft>
                <a:spcPts val="1200"/>
              </a:spcAft>
              <a:buFont typeface="Arial" charset="0"/>
              <a:buNone/>
            </a:pPr>
            <a:r>
              <a:rPr lang="en-GB" dirty="0" smtClean="0">
                <a:solidFill>
                  <a:schemeClr val="tx2"/>
                </a:solidFill>
              </a:rPr>
              <a:t>Queen Square, London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GB" dirty="0" smtClean="0">
                <a:solidFill>
                  <a:srgbClr val="FF0000"/>
                </a:solidFill>
              </a:rPr>
              <a:t>martin.brown@ucl.ac.uk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79388" y="142877"/>
            <a:ext cx="871309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>
                <a:solidFill>
                  <a:schemeClr val="bg1"/>
                </a:solidFill>
              </a:rPr>
              <a:t>ACST-2 Collaborators Meeting</a:t>
            </a:r>
            <a:endParaRPr lang="en-GB" sz="28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800" b="1" dirty="0" smtClean="0">
                <a:solidFill>
                  <a:schemeClr val="bg1"/>
                </a:solidFill>
              </a:rPr>
              <a:t>Oxford, 18 September 2014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84371" y="638132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15 mins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019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82004" y="6035159"/>
            <a:ext cx="838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Error bars represent 95% CIs.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953177" y="1988841"/>
            <a:ext cx="1795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Patients </a:t>
            </a:r>
            <a:r>
              <a:rPr lang="en-GB" sz="2000" dirty="0"/>
              <a:t>on medical </a:t>
            </a:r>
            <a:r>
              <a:rPr lang="en-GB" sz="2000" dirty="0" smtClean="0"/>
              <a:t>treatment in NASCET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948294" y="3441194"/>
            <a:ext cx="1930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Risk of CEA</a:t>
            </a:r>
            <a:br>
              <a:rPr lang="en-GB" sz="2000" dirty="0" smtClean="0"/>
            </a:br>
            <a:r>
              <a:rPr lang="en-GB" sz="2000" dirty="0" smtClean="0"/>
              <a:t>in NASCET</a:t>
            </a:r>
            <a:endParaRPr lang="en-GB" sz="2000" dirty="0"/>
          </a:p>
        </p:txBody>
      </p:sp>
      <p:sp>
        <p:nvSpPr>
          <p:cNvPr id="75" name="Rectangle 74"/>
          <p:cNvSpPr/>
          <p:nvPr/>
        </p:nvSpPr>
        <p:spPr>
          <a:xfrm>
            <a:off x="6823537" y="2128686"/>
            <a:ext cx="124757" cy="1230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Diamond 81"/>
          <p:cNvSpPr/>
          <p:nvPr/>
        </p:nvSpPr>
        <p:spPr>
          <a:xfrm>
            <a:off x="6833902" y="3588784"/>
            <a:ext cx="114362" cy="129863"/>
          </a:xfrm>
          <a:prstGeom prst="diamon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00000"/>
                </a:solidFill>
              </a:rPr>
              <a:t>Reliability of ECST </a:t>
            </a:r>
            <a:r>
              <a:rPr lang="en-GB" sz="3200" dirty="0"/>
              <a:t>predictive </a:t>
            </a:r>
            <a:r>
              <a:rPr lang="en-GB" sz="3200" dirty="0" smtClean="0">
                <a:solidFill>
                  <a:srgbClr val="000000"/>
                </a:solidFill>
              </a:rPr>
              <a:t>model of 5 </a:t>
            </a:r>
            <a:r>
              <a:rPr lang="en-GB" sz="3200" dirty="0">
                <a:solidFill>
                  <a:srgbClr val="000000"/>
                </a:solidFill>
              </a:rPr>
              <a:t>year risk of ipsilateral stroke in NASCET</a:t>
            </a:r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2561402" y="1757775"/>
            <a:ext cx="296908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No clear benefit of CEA</a:t>
            </a:r>
            <a:br>
              <a:rPr lang="en-GB" sz="2000" dirty="0" smtClean="0">
                <a:solidFill>
                  <a:srgbClr val="FF0000"/>
                </a:solidFill>
              </a:rPr>
            </a:br>
            <a:r>
              <a:rPr lang="en-GB" sz="2000" dirty="0" smtClean="0">
                <a:solidFill>
                  <a:srgbClr val="FF0000"/>
                </a:solidFill>
              </a:rPr>
              <a:t>with predicted risk &lt;15%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1366126" y="6309320"/>
            <a:ext cx="61611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alibri"/>
                <a:cs typeface="Arial" charset="0"/>
              </a:rPr>
              <a:t>Rothwell PM. </a:t>
            </a:r>
            <a:r>
              <a:rPr lang="en-GB" sz="2800" i="1" dirty="0" smtClean="0">
                <a:solidFill>
                  <a:srgbClr val="FF0000"/>
                </a:solidFill>
                <a:latin typeface="Calibri"/>
                <a:cs typeface="Arial" charset="0"/>
              </a:rPr>
              <a:t>Lancet </a:t>
            </a:r>
            <a:r>
              <a:rPr lang="en-GB" sz="2800" dirty="0" smtClean="0">
                <a:solidFill>
                  <a:srgbClr val="FF0000"/>
                </a:solidFill>
                <a:latin typeface="Calibri"/>
                <a:cs typeface="Arial" charset="0"/>
              </a:rPr>
              <a:t>2005; 365: 256–265</a:t>
            </a:r>
            <a:endParaRPr lang="en-GB" sz="2800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grpSp>
        <p:nvGrpSpPr>
          <p:cNvPr id="2053" name="Group 2052"/>
          <p:cNvGrpSpPr/>
          <p:nvPr/>
        </p:nvGrpSpPr>
        <p:grpSpPr>
          <a:xfrm>
            <a:off x="996208" y="1584990"/>
            <a:ext cx="6747085" cy="4450169"/>
            <a:chOff x="996175" y="1584990"/>
            <a:chExt cx="6747085" cy="4450169"/>
          </a:xfrm>
        </p:grpSpPr>
        <p:grpSp>
          <p:nvGrpSpPr>
            <p:cNvPr id="29" name="Group 28"/>
            <p:cNvGrpSpPr/>
            <p:nvPr/>
          </p:nvGrpSpPr>
          <p:grpSpPr>
            <a:xfrm>
              <a:off x="996175" y="1584990"/>
              <a:ext cx="6747085" cy="4450169"/>
              <a:chOff x="996175" y="1584990"/>
              <a:chExt cx="6747085" cy="4450169"/>
            </a:xfrm>
          </p:grpSpPr>
          <p:sp>
            <p:nvSpPr>
              <p:cNvPr id="2077" name="TextBox 2076"/>
              <p:cNvSpPr txBox="1"/>
              <p:nvPr/>
            </p:nvSpPr>
            <p:spPr>
              <a:xfrm>
                <a:off x="2823242" y="5557416"/>
                <a:ext cx="4305508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Predicted medical risk (%)</a:t>
                </a:r>
                <a:endParaRPr lang="en-GB" sz="2400" dirty="0"/>
              </a:p>
            </p:txBody>
          </p:sp>
          <p:sp>
            <p:nvSpPr>
              <p:cNvPr id="2078" name="TextBox 2077"/>
              <p:cNvSpPr txBox="1"/>
              <p:nvPr/>
            </p:nvSpPr>
            <p:spPr>
              <a:xfrm rot="16200000">
                <a:off x="-143205" y="3243766"/>
                <a:ext cx="27404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Observed risk (%)</a:t>
                </a:r>
                <a:endParaRPr lang="en-GB" sz="2400" dirty="0"/>
              </a:p>
            </p:txBody>
          </p:sp>
          <p:cxnSp>
            <p:nvCxnSpPr>
              <p:cNvPr id="2069" name="Straight Connector 2068"/>
              <p:cNvCxnSpPr/>
              <p:nvPr/>
            </p:nvCxnSpPr>
            <p:spPr>
              <a:xfrm>
                <a:off x="2452005" y="5114289"/>
                <a:ext cx="0" cy="613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2454141" y="1755065"/>
                <a:ext cx="0" cy="335332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445288" y="5109175"/>
                <a:ext cx="451073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3056613" y="4361917"/>
                <a:ext cx="136434" cy="12302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160485" y="2217464"/>
                <a:ext cx="136434" cy="12302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786671" y="3080371"/>
                <a:ext cx="136434" cy="12302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071341" y="3827082"/>
                <a:ext cx="136434" cy="12302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72978" y="3985994"/>
                <a:ext cx="136434" cy="12302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Diamond 8"/>
              <p:cNvSpPr/>
              <p:nvPr/>
            </p:nvSpPr>
            <p:spPr>
              <a:xfrm>
                <a:off x="3062297" y="4874534"/>
                <a:ext cx="125066" cy="129863"/>
              </a:xfrm>
              <a:prstGeom prst="diamond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Diamond 14"/>
              <p:cNvSpPr/>
              <p:nvPr/>
            </p:nvSpPr>
            <p:spPr>
              <a:xfrm>
                <a:off x="3591920" y="4517410"/>
                <a:ext cx="125066" cy="129863"/>
              </a:xfrm>
              <a:prstGeom prst="diamond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Diamond 15"/>
              <p:cNvSpPr/>
              <p:nvPr/>
            </p:nvSpPr>
            <p:spPr>
              <a:xfrm>
                <a:off x="4094079" y="4580632"/>
                <a:ext cx="125066" cy="129863"/>
              </a:xfrm>
              <a:prstGeom prst="diamond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Diamond 16"/>
              <p:cNvSpPr/>
              <p:nvPr/>
            </p:nvSpPr>
            <p:spPr>
              <a:xfrm>
                <a:off x="4792356" y="4402924"/>
                <a:ext cx="125066" cy="129863"/>
              </a:xfrm>
              <a:prstGeom prst="diamond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Diamond 17"/>
              <p:cNvSpPr/>
              <p:nvPr/>
            </p:nvSpPr>
            <p:spPr>
              <a:xfrm>
                <a:off x="6166170" y="4730999"/>
                <a:ext cx="125066" cy="129863"/>
              </a:xfrm>
              <a:prstGeom prst="diamond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3124829" y="4109024"/>
                <a:ext cx="0" cy="9993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641194" y="3631371"/>
                <a:ext cx="0" cy="12294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146740" y="3431727"/>
                <a:ext cx="0" cy="1486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854887" y="2620779"/>
                <a:ext cx="0" cy="10105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4850529" y="4153131"/>
                <a:ext cx="8718" cy="6154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24914" y="1700884"/>
                <a:ext cx="7575" cy="1140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8" name="Straight Connector 2047"/>
              <p:cNvCxnSpPr/>
              <p:nvPr/>
            </p:nvCxnSpPr>
            <p:spPr>
              <a:xfrm flipH="1">
                <a:off x="6224716" y="4532787"/>
                <a:ext cx="7972" cy="507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4" name="Straight Connector 2053"/>
              <p:cNvCxnSpPr/>
              <p:nvPr/>
            </p:nvCxnSpPr>
            <p:spPr>
              <a:xfrm>
                <a:off x="3073353" y="4737476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073353" y="4099486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070511" y="5104067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587419" y="4467856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590874" y="4854381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6177225" y="5040565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3590294" y="3631371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589718" y="4294300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105712" y="3431725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091051" y="4336005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4106316" y="4917765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803411" y="2624275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803411" y="3645718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803411" y="4159085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803411" y="4770883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177225" y="4520907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177225" y="1693530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177225" y="2856590"/>
                <a:ext cx="1029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5" name="Straight Connector 2064"/>
              <p:cNvCxnSpPr/>
              <p:nvPr/>
            </p:nvCxnSpPr>
            <p:spPr>
              <a:xfrm>
                <a:off x="2323194" y="1755065"/>
                <a:ext cx="1220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321406" y="2421730"/>
                <a:ext cx="1220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330765" y="3111608"/>
                <a:ext cx="1220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314273" y="3769215"/>
                <a:ext cx="1220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321406" y="4437898"/>
                <a:ext cx="1220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332049" y="5111301"/>
                <a:ext cx="1220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343251" y="5113712"/>
                <a:ext cx="0" cy="859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237859" y="5113712"/>
                <a:ext cx="0" cy="859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174809" y="5109391"/>
                <a:ext cx="0" cy="859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071871" y="5109470"/>
                <a:ext cx="0" cy="859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953908" y="5108438"/>
                <a:ext cx="0" cy="859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1" name="Straight Connector 2070"/>
              <p:cNvCxnSpPr>
                <a:endCxn id="10" idx="2"/>
              </p:cNvCxnSpPr>
              <p:nvPr/>
            </p:nvCxnSpPr>
            <p:spPr>
              <a:xfrm flipV="1">
                <a:off x="3122299" y="2340493"/>
                <a:ext cx="3106405" cy="226821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177225" y="2856590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9" name="TextBox 2078"/>
              <p:cNvSpPr txBox="1"/>
              <p:nvPr/>
            </p:nvSpPr>
            <p:spPr>
              <a:xfrm>
                <a:off x="2307358" y="5139709"/>
                <a:ext cx="460897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0</a:t>
                </a:r>
                <a:endParaRPr lang="en-GB" sz="24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3079442" y="5139709"/>
                <a:ext cx="900871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10</a:t>
                </a:r>
                <a:endParaRPr lang="en-GB" sz="240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875541" y="5139709"/>
                <a:ext cx="774442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30</a:t>
                </a:r>
                <a:endParaRPr lang="en-GB" sz="2400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012517" y="5139709"/>
                <a:ext cx="943537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</a:t>
                </a:r>
                <a:r>
                  <a:rPr lang="en-GB" sz="2400" dirty="0" smtClean="0"/>
                  <a:t>0</a:t>
                </a:r>
                <a:endParaRPr lang="en-GB" sz="24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693371" y="5139709"/>
                <a:ext cx="1049889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</a:t>
                </a:r>
                <a:r>
                  <a:rPr lang="en-GB" sz="2400" dirty="0" smtClean="0"/>
                  <a:t>0</a:t>
                </a:r>
                <a:endParaRPr lang="en-GB" sz="24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811984" y="5139709"/>
                <a:ext cx="707515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40</a:t>
                </a:r>
                <a:endParaRPr lang="en-GB" sz="2400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914309" y="4954899"/>
                <a:ext cx="460897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0</a:t>
                </a:r>
                <a:endParaRPr lang="en-GB" sz="24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769384" y="4253356"/>
                <a:ext cx="830155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10</a:t>
                </a:r>
                <a:endParaRPr lang="en-GB" sz="24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769383" y="2941533"/>
                <a:ext cx="701339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30</a:t>
                </a:r>
                <a:endParaRPr lang="en-GB" sz="24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769384" y="3587623"/>
                <a:ext cx="830155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</a:t>
                </a:r>
                <a:r>
                  <a:rPr lang="en-GB" sz="2400" dirty="0" smtClean="0"/>
                  <a:t>0</a:t>
                </a:r>
                <a:endParaRPr lang="en-GB" sz="24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769383" y="1584990"/>
                <a:ext cx="830156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</a:t>
                </a:r>
                <a:r>
                  <a:rPr lang="en-GB" sz="2400" dirty="0" smtClean="0"/>
                  <a:t>0</a:t>
                </a:r>
                <a:endParaRPr lang="en-GB" sz="24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769384" y="2251656"/>
                <a:ext cx="830155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40</a:t>
                </a:r>
                <a:endParaRPr lang="en-GB" sz="2400" dirty="0"/>
              </a:p>
            </p:txBody>
          </p:sp>
        </p:grpSp>
        <p:cxnSp>
          <p:nvCxnSpPr>
            <p:cNvPr id="85" name="Straight Arrow Connector 84"/>
            <p:cNvCxnSpPr/>
            <p:nvPr/>
          </p:nvCxnSpPr>
          <p:spPr>
            <a:xfrm flipV="1">
              <a:off x="3823889" y="2465661"/>
              <a:ext cx="0" cy="152658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56" name="Straight Connector 2055"/>
          <p:cNvCxnSpPr/>
          <p:nvPr/>
        </p:nvCxnSpPr>
        <p:spPr>
          <a:xfrm>
            <a:off x="2454171" y="3769357"/>
            <a:ext cx="17837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/>
          <p:cNvCxnSpPr/>
          <p:nvPr/>
        </p:nvCxnSpPr>
        <p:spPr>
          <a:xfrm>
            <a:off x="4237892" y="3826494"/>
            <a:ext cx="0" cy="13066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6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sz="3600" dirty="0" smtClean="0"/>
              <a:t>Outline </a:t>
            </a:r>
            <a:r>
              <a:rPr lang="en-GB" sz="3600" dirty="0"/>
              <a:t>of </a:t>
            </a:r>
            <a:r>
              <a:rPr lang="en-GB" sz="3600" dirty="0" smtClean="0"/>
              <a:t>talk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464496"/>
          </a:xfrm>
        </p:spPr>
        <p:txBody>
          <a:bodyPr/>
          <a:lstStyle/>
          <a:p>
            <a:r>
              <a:rPr lang="en-GB" dirty="0" smtClean="0"/>
              <a:t>Design of ECST-2</a:t>
            </a:r>
          </a:p>
          <a:p>
            <a:r>
              <a:rPr lang="en-GB" dirty="0" smtClean="0"/>
              <a:t>The target population</a:t>
            </a:r>
          </a:p>
          <a:p>
            <a:r>
              <a:rPr lang="en-GB" dirty="0">
                <a:solidFill>
                  <a:srgbClr val="FF0000"/>
                </a:solidFill>
              </a:rPr>
              <a:t>Optimised medical therapy (OMT)</a:t>
            </a:r>
          </a:p>
          <a:p>
            <a:r>
              <a:rPr lang="en-GB" dirty="0" smtClean="0"/>
              <a:t>Selection of patients with CAR score</a:t>
            </a:r>
          </a:p>
          <a:p>
            <a:r>
              <a:rPr lang="en-GB" dirty="0" smtClean="0"/>
              <a:t>Improving risk prediction</a:t>
            </a:r>
          </a:p>
          <a:p>
            <a:r>
              <a:rPr lang="en-GB" dirty="0"/>
              <a:t>Collaboration with ACST-2</a:t>
            </a:r>
          </a:p>
          <a:p>
            <a:r>
              <a:rPr lang="en-GB" dirty="0" smtClean="0"/>
              <a:t>Update on recruitment in ECST-2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6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49817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000000"/>
                </a:solidFill>
              </a:rPr>
              <a:t>Is the selection of patients for CEA on the basis of the results of old trials still valid?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3200" b="1" dirty="0" smtClean="0">
                <a:solidFill>
                  <a:srgbClr val="000000"/>
                </a:solidFill>
              </a:rPr>
              <a:t>Medical treatment has improved</a:t>
            </a:r>
            <a:endParaRPr lang="en-GB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27590" y="1988840"/>
            <a:ext cx="7906072" cy="4320480"/>
          </a:xfrm>
        </p:spPr>
        <p:txBody>
          <a:bodyPr/>
          <a:lstStyle/>
          <a:p>
            <a:r>
              <a:rPr lang="en-GB" dirty="0" smtClean="0"/>
              <a:t>Better antiplatelet therapy</a:t>
            </a:r>
          </a:p>
          <a:p>
            <a:pPr lvl="1"/>
            <a:r>
              <a:rPr lang="en-GB" sz="3200" dirty="0" smtClean="0"/>
              <a:t>Clopidogrel or aspirin plus dipyridamole</a:t>
            </a:r>
          </a:p>
          <a:p>
            <a:r>
              <a:rPr lang="en-GB" dirty="0" smtClean="0"/>
              <a:t>Lower targets for blood pressure control</a:t>
            </a:r>
          </a:p>
          <a:p>
            <a:r>
              <a:rPr lang="en-GB" dirty="0" smtClean="0"/>
              <a:t>Smoking has declined</a:t>
            </a:r>
          </a:p>
          <a:p>
            <a:r>
              <a:rPr lang="en-GB" dirty="0" smtClean="0"/>
              <a:t>Widespread use of statins with cholesterol targets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53255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Early risk of recurrent stroke in ECST, NASCET &amp; VA trials</a:t>
            </a:r>
            <a:endParaRPr lang="en-GB" sz="3600" dirty="0"/>
          </a:p>
        </p:txBody>
      </p:sp>
      <p:sp>
        <p:nvSpPr>
          <p:cNvPr id="107" name="Textfeld 6"/>
          <p:cNvSpPr txBox="1">
            <a:spLocks noChangeArrowheads="1"/>
          </p:cNvSpPr>
          <p:nvPr/>
        </p:nvSpPr>
        <p:spPr bwMode="auto">
          <a:xfrm>
            <a:off x="6804025" y="5373688"/>
            <a:ext cx="622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1400"/>
              <a:t>years</a:t>
            </a:r>
          </a:p>
        </p:txBody>
      </p:sp>
      <p:sp>
        <p:nvSpPr>
          <p:cNvPr id="108" name="Textfeld 1"/>
          <p:cNvSpPr txBox="1">
            <a:spLocks noChangeArrowheads="1"/>
          </p:cNvSpPr>
          <p:nvPr/>
        </p:nvSpPr>
        <p:spPr bwMode="auto">
          <a:xfrm>
            <a:off x="6588125" y="5373688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1400"/>
              <a:t>10</a:t>
            </a:r>
          </a:p>
        </p:txBody>
      </p:sp>
      <p:sp>
        <p:nvSpPr>
          <p:cNvPr id="109" name="Textfeld 12"/>
          <p:cNvSpPr txBox="1">
            <a:spLocks noChangeArrowheads="1"/>
          </p:cNvSpPr>
          <p:nvPr/>
        </p:nvSpPr>
        <p:spPr bwMode="auto">
          <a:xfrm>
            <a:off x="4427538" y="5353050"/>
            <a:ext cx="285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1400"/>
              <a:t>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1188" y="1844675"/>
            <a:ext cx="8207375" cy="3681413"/>
            <a:chOff x="611188" y="1844675"/>
            <a:chExt cx="8207375" cy="3681413"/>
          </a:xfrm>
        </p:grpSpPr>
        <p:grpSp>
          <p:nvGrpSpPr>
            <p:cNvPr id="7" name="Group 6"/>
            <p:cNvGrpSpPr/>
            <p:nvPr/>
          </p:nvGrpSpPr>
          <p:grpSpPr>
            <a:xfrm>
              <a:off x="611188" y="1844675"/>
              <a:ext cx="8207375" cy="3681413"/>
              <a:chOff x="611188" y="1844675"/>
              <a:chExt cx="8207375" cy="3681413"/>
            </a:xfrm>
          </p:grpSpPr>
          <p:pic>
            <p:nvPicPr>
              <p:cNvPr id="10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029"/>
              <a:stretch>
                <a:fillRect/>
              </a:stretch>
            </p:blipFill>
            <p:spPr bwMode="auto">
              <a:xfrm>
                <a:off x="611188" y="2139950"/>
                <a:ext cx="6465887" cy="3386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03" name="Textfeld 2"/>
              <p:cNvSpPr txBox="1">
                <a:spLocks noChangeArrowheads="1"/>
              </p:cNvSpPr>
              <p:nvPr/>
            </p:nvSpPr>
            <p:spPr bwMode="auto">
              <a:xfrm>
                <a:off x="6877050" y="3405188"/>
                <a:ext cx="194151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de-DE" sz="1400"/>
                  <a:t>endarterectomy group</a:t>
                </a:r>
              </a:p>
            </p:txBody>
          </p:sp>
          <p:sp>
            <p:nvSpPr>
              <p:cNvPr id="104" name="Textfeld 12"/>
              <p:cNvSpPr txBox="1">
                <a:spLocks noChangeArrowheads="1"/>
              </p:cNvSpPr>
              <p:nvPr/>
            </p:nvSpPr>
            <p:spPr bwMode="auto">
              <a:xfrm>
                <a:off x="6877050" y="2689225"/>
                <a:ext cx="130810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de-DE" sz="1400"/>
                  <a:t>medical group</a:t>
                </a:r>
              </a:p>
            </p:txBody>
          </p:sp>
          <p:sp>
            <p:nvSpPr>
              <p:cNvPr id="105" name="Rectangle 1"/>
              <p:cNvSpPr>
                <a:spLocks noChangeArrowheads="1"/>
              </p:cNvSpPr>
              <p:nvPr/>
            </p:nvSpPr>
            <p:spPr bwMode="auto">
              <a:xfrm>
                <a:off x="2360613" y="1844675"/>
                <a:ext cx="3506787" cy="1228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CH" b="1" dirty="0"/>
                  <a:t>Any stroke or operative death</a:t>
                </a:r>
                <a:endParaRPr lang="en-US" b="1" dirty="0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2483768" y="4869160"/>
              <a:ext cx="283207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315842" y="4293096"/>
              <a:ext cx="2976365" cy="8309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FF0000"/>
                  </a:solidFill>
                </a:rPr>
                <a:t>7% risk in medical group at 120 days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16818" y="6093296"/>
            <a:ext cx="872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2400" dirty="0" smtClean="0">
                <a:solidFill>
                  <a:srgbClr val="FF0000"/>
                </a:solidFill>
                <a:latin typeface="Calibri"/>
                <a:cs typeface="Arial" charset="0"/>
              </a:rPr>
              <a:t>Rothwell P </a:t>
            </a:r>
            <a:r>
              <a:rPr lang="en-GB" sz="2400" dirty="0">
                <a:solidFill>
                  <a:srgbClr val="FF0000"/>
                </a:solidFill>
                <a:latin typeface="Calibri"/>
                <a:cs typeface="Arial" charset="0"/>
              </a:rPr>
              <a:t>et </a:t>
            </a:r>
            <a:r>
              <a:rPr lang="en-GB" sz="2400" dirty="0" smtClean="0">
                <a:solidFill>
                  <a:srgbClr val="FF0000"/>
                </a:solidFill>
                <a:latin typeface="Calibri"/>
                <a:cs typeface="Arial" charset="0"/>
              </a:rPr>
              <a:t>al</a:t>
            </a:r>
            <a:r>
              <a:rPr lang="en-GB" sz="2400" dirty="0">
                <a:solidFill>
                  <a:srgbClr val="FF0000"/>
                </a:solidFill>
                <a:latin typeface="Calibri"/>
                <a:cs typeface="Arial" charset="0"/>
              </a:rPr>
              <a:t>. </a:t>
            </a:r>
            <a:r>
              <a:rPr lang="en-GB" sz="2400" i="1" dirty="0">
                <a:solidFill>
                  <a:srgbClr val="FF0000"/>
                </a:solidFill>
                <a:latin typeface="Calibri"/>
                <a:cs typeface="Arial" charset="0"/>
              </a:rPr>
              <a:t>Lancet</a:t>
            </a:r>
            <a:r>
              <a:rPr lang="en-GB" sz="2400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Calibri"/>
                <a:cs typeface="Arial" charset="0"/>
              </a:rPr>
              <a:t>2003;361:107–116</a:t>
            </a:r>
            <a:endParaRPr lang="en-GB" sz="2400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8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9818"/>
          </a:xfrm>
        </p:spPr>
        <p:txBody>
          <a:bodyPr/>
          <a:lstStyle/>
          <a:p>
            <a:r>
              <a:rPr lang="de-DE" sz="2800" dirty="0"/>
              <a:t>Risk of stroke or death </a:t>
            </a:r>
            <a:r>
              <a:rPr lang="de-DE" sz="2800" dirty="0" smtClean="0"/>
              <a:t>before surgery or stenting: pooled analysis of recently symptomatic carotid stenosis in CREST, EVA-3S, SPACE &amp; ICSS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16818" y="6279703"/>
            <a:ext cx="872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2400" dirty="0" smtClean="0">
                <a:solidFill>
                  <a:srgbClr val="FF0000"/>
                </a:solidFill>
                <a:latin typeface="Calibri"/>
                <a:cs typeface="Arial" charset="0"/>
              </a:rPr>
              <a:t>Bonati L </a:t>
            </a:r>
            <a:r>
              <a:rPr lang="en-GB" sz="2400" dirty="0">
                <a:solidFill>
                  <a:srgbClr val="FF0000"/>
                </a:solidFill>
                <a:latin typeface="Calibri"/>
                <a:cs typeface="Arial" charset="0"/>
              </a:rPr>
              <a:t>et </a:t>
            </a:r>
            <a:r>
              <a:rPr lang="en-GB" sz="2400" dirty="0" smtClean="0">
                <a:solidFill>
                  <a:srgbClr val="FF0000"/>
                </a:solidFill>
                <a:latin typeface="Calibri"/>
                <a:cs typeface="Arial" charset="0"/>
              </a:rPr>
              <a:t>al for CSTC. Presented to </a:t>
            </a:r>
            <a:r>
              <a:rPr lang="de-DE" sz="2400" dirty="0">
                <a:solidFill>
                  <a:srgbClr val="FF0000"/>
                </a:solidFill>
                <a:latin typeface="Calibri"/>
                <a:cs typeface="Arial" charset="0"/>
              </a:rPr>
              <a:t>I</a:t>
            </a:r>
            <a:r>
              <a:rPr lang="de-DE" sz="2400" dirty="0" smtClean="0">
                <a:solidFill>
                  <a:srgbClr val="FF0000"/>
                </a:solidFill>
                <a:latin typeface="Calibri"/>
                <a:cs typeface="Arial" charset="0"/>
              </a:rPr>
              <a:t>SC, San Diego, Feb 2013</a:t>
            </a:r>
            <a:endParaRPr lang="en-GB" sz="2400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34315" y="1686624"/>
            <a:ext cx="4977845" cy="4270354"/>
            <a:chOff x="2042427" y="1686624"/>
            <a:chExt cx="4977845" cy="42703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467" y="1700808"/>
              <a:ext cx="4966805" cy="425617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16200000">
              <a:off x="563817" y="3165234"/>
              <a:ext cx="33265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Proportion with stroke or death</a:t>
              </a:r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63888" y="5266883"/>
              <a:ext cx="27494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Days after randomisation</a:t>
              </a:r>
              <a:endParaRPr lang="en-GB" dirty="0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5796136" y="3075709"/>
            <a:ext cx="766604" cy="9532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62740" y="2669742"/>
            <a:ext cx="208823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2.3% risk</a:t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at 120 days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90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41335"/>
          </a:xfrm>
        </p:spPr>
        <p:txBody>
          <a:bodyPr/>
          <a:lstStyle/>
          <a:p>
            <a:r>
              <a:rPr lang="en-GB" sz="3200" dirty="0" smtClean="0"/>
              <a:t>SAMMPRIS trial: </a:t>
            </a:r>
            <a:r>
              <a:rPr lang="en-GB" sz="3200" dirty="0"/>
              <a:t>s</a:t>
            </a:r>
            <a:r>
              <a:rPr lang="en-GB" sz="3200" dirty="0" smtClean="0"/>
              <a:t>tenting vs. ‘aggressive’ </a:t>
            </a:r>
            <a:r>
              <a:rPr lang="en-GB" sz="3200" dirty="0"/>
              <a:t>medical treatment </a:t>
            </a:r>
            <a:r>
              <a:rPr lang="en-GB" sz="3200" dirty="0" smtClean="0"/>
              <a:t>alone for symptomatic intracranial </a:t>
            </a:r>
            <a:r>
              <a:rPr lang="en-GB" sz="3200" dirty="0"/>
              <a:t>artery </a:t>
            </a:r>
            <a:r>
              <a:rPr lang="en-GB" sz="3200" dirty="0" smtClean="0"/>
              <a:t>stenosis &gt;70%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51723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Primary </a:t>
            </a:r>
            <a:r>
              <a:rPr lang="en-GB" dirty="0"/>
              <a:t>endpoint </a:t>
            </a:r>
            <a:r>
              <a:rPr lang="en-GB" dirty="0" smtClean="0"/>
              <a:t>= stroke </a:t>
            </a:r>
            <a:r>
              <a:rPr lang="en-GB" dirty="0"/>
              <a:t>or death within 30 days after enrolment, </a:t>
            </a:r>
            <a:r>
              <a:rPr lang="en-GB" dirty="0" smtClean="0"/>
              <a:t>ipsilateral stroke beyond </a:t>
            </a:r>
            <a:r>
              <a:rPr lang="en-GB" dirty="0"/>
              <a:t>30 days of enrolment, or stroke or death within 30 days after </a:t>
            </a:r>
            <a:r>
              <a:rPr lang="en-GB" dirty="0" smtClean="0"/>
              <a:t>any </a:t>
            </a:r>
            <a:r>
              <a:rPr lang="en-GB" dirty="0"/>
              <a:t>revascularisation </a:t>
            </a:r>
            <a:r>
              <a:rPr lang="en-GB" dirty="0" smtClean="0"/>
              <a:t>of the qualifying lesion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6440562"/>
            <a:ext cx="4694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Derdeyn CP et al. </a:t>
            </a:r>
            <a:r>
              <a:rPr lang="en-GB" i="1" dirty="0" smtClean="0">
                <a:solidFill>
                  <a:srgbClr val="FF0000"/>
                </a:solidFill>
              </a:rPr>
              <a:t>Lancet </a:t>
            </a:r>
            <a:r>
              <a:rPr lang="en-GB" dirty="0" smtClean="0">
                <a:solidFill>
                  <a:srgbClr val="FF0000"/>
                </a:solidFill>
              </a:rPr>
              <a:t>2014;383:333-341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94081" y="1729975"/>
            <a:ext cx="6955837" cy="3832677"/>
            <a:chOff x="1094081" y="1729975"/>
            <a:chExt cx="6955837" cy="3832677"/>
          </a:xfrm>
        </p:grpSpPr>
        <p:grpSp>
          <p:nvGrpSpPr>
            <p:cNvPr id="3" name="Group 2"/>
            <p:cNvGrpSpPr/>
            <p:nvPr/>
          </p:nvGrpSpPr>
          <p:grpSpPr>
            <a:xfrm>
              <a:off x="1094081" y="1729975"/>
              <a:ext cx="6955837" cy="3832677"/>
              <a:chOff x="1094081" y="1729975"/>
              <a:chExt cx="6955837" cy="383267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4081" y="1729975"/>
                <a:ext cx="6955837" cy="3832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3637" y="1875110"/>
                <a:ext cx="2276158" cy="905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483768" y="1918573"/>
                <a:ext cx="115288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n=451</a:t>
                </a:r>
              </a:p>
              <a:p>
                <a:r>
                  <a:rPr lang="en-GB" dirty="0" smtClean="0"/>
                  <a:t>p=0.0252</a:t>
                </a:r>
                <a:endParaRPr lang="en-GB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231230" y="2854677"/>
              <a:ext cx="4044697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Primary event </a:t>
              </a:r>
              <a:r>
                <a:rPr lang="en-GB" b="1" dirty="0">
                  <a:solidFill>
                    <a:srgbClr val="FF0000"/>
                  </a:solidFill>
                </a:rPr>
                <a:t>r</a:t>
              </a:r>
              <a:r>
                <a:rPr lang="en-GB" b="1" dirty="0" smtClean="0">
                  <a:solidFill>
                    <a:srgbClr val="FF0000"/>
                  </a:solidFill>
                </a:rPr>
                <a:t>ate at 2 years</a:t>
              </a:r>
              <a:br>
                <a:rPr lang="en-GB" b="1" dirty="0" smtClean="0">
                  <a:solidFill>
                    <a:srgbClr val="FF0000"/>
                  </a:solidFill>
                </a:rPr>
              </a:br>
              <a:r>
                <a:rPr lang="en-GB" b="1" dirty="0" smtClean="0">
                  <a:solidFill>
                    <a:srgbClr val="FF0000"/>
                  </a:solidFill>
                </a:rPr>
                <a:t>in medical group= 14.1%</a:t>
              </a:r>
            </a:p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31/34 events were ipsilateral stroke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8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Stenting </a:t>
            </a:r>
            <a:r>
              <a:rPr lang="en-GB" sz="2800" dirty="0" smtClean="0"/>
              <a:t>and Aggressive </a:t>
            </a:r>
            <a:r>
              <a:rPr lang="en-GB" sz="2800" dirty="0"/>
              <a:t>Medical Management </a:t>
            </a:r>
            <a:r>
              <a:rPr lang="en-GB" sz="2800" dirty="0" smtClean="0"/>
              <a:t>for preventing </a:t>
            </a:r>
            <a:r>
              <a:rPr lang="en-GB" sz="2800" dirty="0"/>
              <a:t>Recurrent </a:t>
            </a:r>
            <a:r>
              <a:rPr lang="en-GB" sz="2800" dirty="0" smtClean="0"/>
              <a:t>Stroke in </a:t>
            </a:r>
            <a:r>
              <a:rPr lang="en-GB" sz="2800" dirty="0"/>
              <a:t>Intracranial Stenosis </a:t>
            </a:r>
            <a:r>
              <a:rPr lang="en-GB" sz="2800" dirty="0" smtClean="0"/>
              <a:t>(SAMMPRIS) trial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507288" cy="4925140"/>
          </a:xfrm>
        </p:spPr>
        <p:txBody>
          <a:bodyPr/>
          <a:lstStyle/>
          <a:p>
            <a:r>
              <a:rPr lang="en-GB" sz="2800" dirty="0" smtClean="0"/>
              <a:t>Stenting used the </a:t>
            </a:r>
            <a:r>
              <a:rPr lang="en-GB" sz="2800" dirty="0"/>
              <a:t>Wingspan stent </a:t>
            </a:r>
            <a:r>
              <a:rPr lang="en-GB" sz="2800" dirty="0" smtClean="0"/>
              <a:t>system</a:t>
            </a:r>
          </a:p>
          <a:p>
            <a:r>
              <a:rPr lang="en-GB" sz="2800" dirty="0" smtClean="0"/>
              <a:t>All patients had ‘aggressive’ medical therapy</a:t>
            </a:r>
          </a:p>
          <a:p>
            <a:pPr lvl="1"/>
            <a:r>
              <a:rPr lang="en-GB" dirty="0" smtClean="0"/>
              <a:t>Aspirin + clopidogrel (for first 90 days)</a:t>
            </a:r>
          </a:p>
          <a:p>
            <a:pPr lvl="1"/>
            <a:r>
              <a:rPr lang="en-GB" dirty="0" smtClean="0"/>
              <a:t>Antihypertensive treatment - target SBP &lt;140mmHG or &lt;130mmHg if diabetic</a:t>
            </a:r>
          </a:p>
          <a:p>
            <a:pPr lvl="1"/>
            <a:r>
              <a:rPr lang="en-GB" dirty="0" smtClean="0"/>
              <a:t>Rosuvostatin - target LDL-C &lt;1.81mmol/L [70mg/dl]</a:t>
            </a:r>
          </a:p>
          <a:p>
            <a:pPr lvl="1"/>
            <a:r>
              <a:rPr lang="en-GB" dirty="0" smtClean="0"/>
              <a:t>Management of other risk factors</a:t>
            </a:r>
          </a:p>
          <a:p>
            <a:pPr lvl="1"/>
            <a:r>
              <a:rPr lang="en-GB" dirty="0" smtClean="0"/>
              <a:t>Lifestyle coach  contacted patients by telephone 2 weekly for 3 months, then monthly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6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Expected </a:t>
            </a:r>
            <a:r>
              <a:rPr lang="en-GB" sz="3200" dirty="0" smtClean="0"/>
              <a:t>rate of outcome </a:t>
            </a:r>
            <a:r>
              <a:rPr lang="en-GB" sz="3200" dirty="0"/>
              <a:t>events projected </a:t>
            </a:r>
            <a:r>
              <a:rPr lang="en-GB" sz="3200" dirty="0" smtClean="0"/>
              <a:t>from WASID vs. actual rates in SAMMPRIS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609329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alibri"/>
                <a:cs typeface="Arial" charset="0"/>
              </a:rPr>
              <a:t>Chimowitz M. </a:t>
            </a:r>
            <a:r>
              <a:rPr lang="en-GB" sz="2800" i="1" dirty="0" smtClean="0">
                <a:solidFill>
                  <a:srgbClr val="FF0000"/>
                </a:solidFill>
                <a:latin typeface="Calibri"/>
                <a:cs typeface="Arial" charset="0"/>
              </a:rPr>
              <a:t>Stroke 2013;44:2664-2669</a:t>
            </a:r>
            <a:endParaRPr lang="en-GB" sz="2800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03746" y="1700808"/>
            <a:ext cx="5992590" cy="4158580"/>
            <a:chOff x="1691680" y="1790700"/>
            <a:chExt cx="5704558" cy="387054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790700"/>
              <a:ext cx="5704558" cy="387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3779912" y="2132856"/>
              <a:ext cx="28803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995936" y="1946497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ASA alone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563888" y="2132856"/>
              <a:ext cx="14401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01942" y="1824531"/>
              <a:ext cx="864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CLOP</a:t>
              </a:r>
              <a:br>
                <a:rPr lang="en-GB" dirty="0" smtClean="0">
                  <a:solidFill>
                    <a:srgbClr val="FF0000"/>
                  </a:solidFill>
                </a:rPr>
              </a:br>
              <a:r>
                <a:rPr lang="en-GB" dirty="0" smtClean="0">
                  <a:solidFill>
                    <a:srgbClr val="FF0000"/>
                  </a:solidFill>
                </a:rPr>
                <a:t>+ ASA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6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1" descr="Screen Shot 2013-05-28 at 12.2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12"/>
          <p:cNvSpPr txBox="1">
            <a:spLocks noChangeArrowheads="1"/>
          </p:cNvSpPr>
          <p:nvPr/>
        </p:nvSpPr>
        <p:spPr bwMode="auto">
          <a:xfrm>
            <a:off x="269893" y="6145213"/>
            <a:ext cx="862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sz="1600" dirty="0"/>
              <a:t>The risks of carotid endarterectomy have declined: an analysis of two trials with similar protocols. Kennedy et al. ESC, Poster Session Red 29</a:t>
            </a:r>
            <a:r>
              <a:rPr lang="en-US" sz="1600" baseline="30000" dirty="0"/>
              <a:t>th</a:t>
            </a:r>
            <a:r>
              <a:rPr lang="en-US" sz="1600" dirty="0"/>
              <a:t> May 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8144" y="3776035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ea typeface="ヒラギノ角ゴ Pro W3" pitchFamily="-65" charset="-128"/>
                <a:cs typeface="Arial" charset="0"/>
              </a:rPr>
              <a:t>p=0.018 in ICSS </a:t>
            </a:r>
            <a:br>
              <a:rPr lang="en-GB" sz="2000" dirty="0" smtClean="0">
                <a:solidFill>
                  <a:srgbClr val="FF0000"/>
                </a:solidFill>
                <a:ea typeface="ヒラギノ角ゴ Pro W3" pitchFamily="-65" charset="-128"/>
                <a:cs typeface="Arial" charset="0"/>
              </a:rPr>
            </a:br>
            <a:r>
              <a:rPr lang="en-GB" sz="2000" dirty="0" smtClean="0">
                <a:solidFill>
                  <a:srgbClr val="FF0000"/>
                </a:solidFill>
                <a:ea typeface="ヒラギノ角ゴ Pro W3" pitchFamily="-65" charset="-128"/>
                <a:cs typeface="Arial" charset="0"/>
              </a:rPr>
              <a:t>(</a:t>
            </a:r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logistic regression)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88640"/>
            <a:ext cx="806489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kern="0" dirty="0" smtClean="0">
                <a:solidFill>
                  <a:srgbClr val="000000"/>
                </a:solidFill>
              </a:rPr>
              <a:t>Annual perioperative </a:t>
            </a:r>
            <a:r>
              <a:rPr lang="en-GB" sz="3200" kern="0" dirty="0">
                <a:solidFill>
                  <a:srgbClr val="000000"/>
                </a:solidFill>
              </a:rPr>
              <a:t>risk of stroke or death after CEA for symptomatic stenosis </a:t>
            </a:r>
            <a:r>
              <a:rPr lang="en-GB" sz="3200" dirty="0" smtClean="0"/>
              <a:t>in CAVATAS &amp; ICSS from 1993 to 2008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563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sz="3600" dirty="0" smtClean="0"/>
              <a:t>Outline </a:t>
            </a:r>
            <a:r>
              <a:rPr lang="en-GB" sz="3600" dirty="0"/>
              <a:t>of </a:t>
            </a:r>
            <a:r>
              <a:rPr lang="en-GB" sz="3600" dirty="0" smtClean="0"/>
              <a:t>talk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464496"/>
          </a:xfrm>
        </p:spPr>
        <p:txBody>
          <a:bodyPr/>
          <a:lstStyle/>
          <a:p>
            <a:r>
              <a:rPr lang="en-GB" dirty="0" smtClean="0"/>
              <a:t>Design of ECST-2</a:t>
            </a:r>
          </a:p>
          <a:p>
            <a:r>
              <a:rPr lang="en-GB" dirty="0" smtClean="0"/>
              <a:t>The target population</a:t>
            </a:r>
          </a:p>
          <a:p>
            <a:r>
              <a:rPr lang="en-GB" dirty="0"/>
              <a:t>Optimised medical therapy (OMT)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Selection of patients with CAR score</a:t>
            </a:r>
          </a:p>
          <a:p>
            <a:r>
              <a:rPr lang="en-GB" dirty="0" smtClean="0"/>
              <a:t>Improving risk prediction</a:t>
            </a:r>
          </a:p>
          <a:p>
            <a:r>
              <a:rPr lang="en-GB" dirty="0"/>
              <a:t>Collaboration with ACST-2</a:t>
            </a:r>
          </a:p>
          <a:p>
            <a:r>
              <a:rPr lang="en-GB" dirty="0" smtClean="0"/>
              <a:t>Update on recruitment in ECST-2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6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sz="3600" dirty="0" smtClean="0"/>
              <a:t>Outline </a:t>
            </a:r>
            <a:r>
              <a:rPr lang="en-GB" sz="3600" dirty="0"/>
              <a:t>of </a:t>
            </a:r>
            <a:r>
              <a:rPr lang="en-GB" sz="3600" dirty="0" smtClean="0"/>
              <a:t>talk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464496"/>
          </a:xfrm>
        </p:spPr>
        <p:txBody>
          <a:bodyPr/>
          <a:lstStyle/>
          <a:p>
            <a:r>
              <a:rPr lang="en-GB" dirty="0" smtClean="0"/>
              <a:t>Design of ECST-2</a:t>
            </a:r>
          </a:p>
          <a:p>
            <a:r>
              <a:rPr lang="en-GB" dirty="0" smtClean="0"/>
              <a:t>The target population</a:t>
            </a:r>
          </a:p>
          <a:p>
            <a:r>
              <a:rPr lang="en-GB" dirty="0"/>
              <a:t>Optimised medical therapy (OMT)</a:t>
            </a:r>
          </a:p>
          <a:p>
            <a:r>
              <a:rPr lang="en-GB" dirty="0" smtClean="0"/>
              <a:t>Selection of patients with CAR score</a:t>
            </a:r>
          </a:p>
          <a:p>
            <a:r>
              <a:rPr lang="en-GB" dirty="0" smtClean="0"/>
              <a:t>Improving risk prediction</a:t>
            </a:r>
          </a:p>
          <a:p>
            <a:r>
              <a:rPr lang="en-GB" dirty="0"/>
              <a:t>Collaboration with ACST-2</a:t>
            </a:r>
          </a:p>
          <a:p>
            <a:r>
              <a:rPr lang="en-GB" dirty="0" smtClean="0"/>
              <a:t>Update on recruitment in ECST-2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0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sz="4000" dirty="0" smtClean="0"/>
              <a:t>Carotid Artery Risk (CAR)</a:t>
            </a:r>
            <a:r>
              <a:rPr lang="en-GB" sz="4000" dirty="0"/>
              <a:t> score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72608"/>
          </a:xfrm>
        </p:spPr>
        <p:txBody>
          <a:bodyPr/>
          <a:lstStyle/>
          <a:p>
            <a:r>
              <a:rPr lang="en-GB" dirty="0" smtClean="0"/>
              <a:t>Rothwell ECST-2 prediction model recalibrated to </a:t>
            </a:r>
            <a:r>
              <a:rPr lang="en-GB" dirty="0"/>
              <a:t>take account of </a:t>
            </a:r>
            <a:r>
              <a:rPr lang="en-GB" dirty="0" smtClean="0"/>
              <a:t>benefits of modern Optimised Medical Therapy (OMT)</a:t>
            </a:r>
          </a:p>
          <a:p>
            <a:r>
              <a:rPr lang="en-GB" dirty="0" smtClean="0"/>
              <a:t>We have </a:t>
            </a:r>
            <a:r>
              <a:rPr lang="en-GB" dirty="0"/>
              <a:t>called this new prediction score the Carotid Artery Risk  (CAR) </a:t>
            </a:r>
            <a:r>
              <a:rPr lang="en-GB" dirty="0" smtClean="0"/>
              <a:t>Score</a:t>
            </a:r>
          </a:p>
          <a:p>
            <a:r>
              <a:rPr lang="en-GB" dirty="0" smtClean="0"/>
              <a:t>Predicts 5 year-risk of ipsilateral stroke in patients with carotid stenosis &gt; 50% treated with OMT alone</a:t>
            </a:r>
          </a:p>
          <a:p>
            <a:r>
              <a:rPr lang="en-GB" dirty="0" smtClean="0"/>
              <a:t>Adapted to include asymptomatic stenosis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3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4" y="188640"/>
            <a:ext cx="8496944" cy="1368152"/>
          </a:xfrm>
        </p:spPr>
        <p:txBody>
          <a:bodyPr/>
          <a:lstStyle/>
          <a:p>
            <a:r>
              <a:rPr lang="en-GB" sz="3200" dirty="0"/>
              <a:t>Baseline characteristics used to calculate the </a:t>
            </a:r>
            <a:r>
              <a:rPr lang="en-GB" sz="3200" dirty="0" smtClean="0"/>
              <a:t>Carotid Artery Risk (CAR) Score</a:t>
            </a:r>
            <a:endParaRPr lang="en-GB" sz="3200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412776"/>
            <a:ext cx="8229600" cy="5184576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 eaLnBrk="1" hangingPunct="1">
              <a:defRPr/>
            </a:pPr>
            <a:r>
              <a:rPr lang="en-GB" sz="2400" dirty="0" smtClean="0"/>
              <a:t>Sex</a:t>
            </a:r>
          </a:p>
          <a:p>
            <a:pPr marL="533400" indent="-533400" eaLnBrk="1" hangingPunct="1">
              <a:defRPr/>
            </a:pPr>
            <a:r>
              <a:rPr lang="en-GB" sz="2400" dirty="0" smtClean="0"/>
              <a:t>Degree of stenosis – presence or absence of near occlusion</a:t>
            </a:r>
          </a:p>
          <a:p>
            <a:pPr marL="533400" indent="-533400" eaLnBrk="1" hangingPunct="1">
              <a:defRPr/>
            </a:pPr>
            <a:r>
              <a:rPr lang="en-GB" sz="2400" dirty="0"/>
              <a:t>Plaque morphology – smooth or rough/ulcerated</a:t>
            </a:r>
          </a:p>
          <a:p>
            <a:pPr marL="533400" indent="-533400" eaLnBrk="1" hangingPunct="1">
              <a:defRPr/>
            </a:pPr>
            <a:r>
              <a:rPr lang="en-GB" sz="2400" dirty="0" smtClean="0"/>
              <a:t>Age</a:t>
            </a:r>
          </a:p>
          <a:p>
            <a:pPr marL="533400" indent="-533400" eaLnBrk="1" hangingPunct="1">
              <a:defRPr/>
            </a:pPr>
            <a:r>
              <a:rPr lang="en-GB" sz="2400" dirty="0" smtClean="0"/>
              <a:t>Time</a:t>
            </a:r>
            <a:r>
              <a:rPr lang="en-GB" sz="2000" dirty="0" smtClean="0"/>
              <a:t> </a:t>
            </a:r>
            <a:r>
              <a:rPr lang="en-GB" sz="2400" dirty="0" smtClean="0"/>
              <a:t>since most recent event</a:t>
            </a:r>
          </a:p>
          <a:p>
            <a:pPr marL="533400" indent="-533400" eaLnBrk="1" hangingPunct="1">
              <a:defRPr/>
            </a:pPr>
            <a:r>
              <a:rPr lang="en-GB" sz="2400" dirty="0" smtClean="0"/>
              <a:t>Most severe ipsilateral event (non disabling stroke, retinal infarct, single or multiple TIAs)</a:t>
            </a:r>
          </a:p>
          <a:p>
            <a:pPr marL="533400" indent="-533400" eaLnBrk="1" hangingPunct="1">
              <a:defRPr/>
            </a:pPr>
            <a:r>
              <a:rPr lang="en-GB" sz="2400" dirty="0" smtClean="0"/>
              <a:t>Diabetes</a:t>
            </a:r>
          </a:p>
          <a:p>
            <a:pPr marL="533400" indent="-533400" eaLnBrk="1" hangingPunct="1">
              <a:defRPr/>
            </a:pPr>
            <a:r>
              <a:rPr lang="en-GB" sz="2400" dirty="0" smtClean="0"/>
              <a:t>Previous myocardial infarction</a:t>
            </a:r>
          </a:p>
          <a:p>
            <a:pPr marL="533400" indent="-533400" eaLnBrk="1" hangingPunct="1">
              <a:defRPr/>
            </a:pPr>
            <a:r>
              <a:rPr lang="en-GB" sz="2400" dirty="0" smtClean="0"/>
              <a:t>Peripheral vascular disease</a:t>
            </a:r>
          </a:p>
          <a:p>
            <a:pPr marL="533400" indent="-533400" eaLnBrk="1" hangingPunct="1">
              <a:defRPr/>
            </a:pPr>
            <a:r>
              <a:rPr lang="en-GB" sz="2400" dirty="0" smtClean="0"/>
              <a:t>Hypertension</a:t>
            </a:r>
          </a:p>
          <a:p>
            <a:pPr marL="533400" indent="-533400" eaLnBrk="1" hangingPunct="1">
              <a:defRPr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7132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9039" y="44624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How many patients currently referred for CEA have a low predicted risk of stroke on OMT? </a:t>
            </a:r>
            <a:r>
              <a:rPr lang="en-GB" sz="2700" dirty="0" smtClean="0"/>
              <a:t>Analysis of patients included in ICSS – a trial of CEA vs CAS for symptomatic carotid stenosis</a:t>
            </a:r>
            <a:endParaRPr lang="en-GB" sz="2700" dirty="0"/>
          </a:p>
        </p:txBody>
      </p:sp>
      <p:grpSp>
        <p:nvGrpSpPr>
          <p:cNvPr id="3" name="Group 2"/>
          <p:cNvGrpSpPr/>
          <p:nvPr/>
        </p:nvGrpSpPr>
        <p:grpSpPr>
          <a:xfrm>
            <a:off x="611560" y="1896947"/>
            <a:ext cx="7948209" cy="4916429"/>
            <a:chOff x="314071" y="2070580"/>
            <a:chExt cx="7948209" cy="4916429"/>
          </a:xfrm>
        </p:grpSpPr>
        <p:sp>
          <p:nvSpPr>
            <p:cNvPr id="6" name="TextBox 5"/>
            <p:cNvSpPr txBox="1"/>
            <p:nvPr/>
          </p:nvSpPr>
          <p:spPr>
            <a:xfrm>
              <a:off x="314071" y="3067740"/>
              <a:ext cx="18451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Cumulative percentage  of CEA</a:t>
              </a:r>
            </a:p>
            <a:p>
              <a:r>
                <a:rPr lang="en-GB" sz="2400" dirty="0" smtClean="0"/>
                <a:t>Patients</a:t>
              </a:r>
              <a:endParaRPr lang="en-GB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0903" y="6165304"/>
              <a:ext cx="3124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CAR score (%) </a:t>
              </a:r>
              <a:endParaRPr lang="en-GB" sz="240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171820" y="2070580"/>
              <a:ext cx="5026957" cy="4166732"/>
              <a:chOff x="1770928" y="2080007"/>
              <a:chExt cx="5445870" cy="4166732"/>
            </a:xfrm>
          </p:grpSpPr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1899516" y="5540757"/>
                <a:ext cx="48277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0%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1834428" y="4848607"/>
                <a:ext cx="6685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20%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1834428" y="4156457"/>
                <a:ext cx="6685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40%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1834428" y="3464307"/>
                <a:ext cx="6685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60%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834428" y="2772157"/>
                <a:ext cx="6685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80%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2" name="Rectangle 24"/>
              <p:cNvSpPr>
                <a:spLocks noChangeArrowheads="1"/>
              </p:cNvSpPr>
              <p:nvPr/>
            </p:nvSpPr>
            <p:spPr bwMode="auto">
              <a:xfrm>
                <a:off x="1770928" y="2080007"/>
                <a:ext cx="854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100%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2493021" y="5877407"/>
                <a:ext cx="1858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0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3928607" y="5850108"/>
                <a:ext cx="3716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solidFill>
                      <a:srgbClr val="000000"/>
                    </a:solidFill>
                    <a:latin typeface="+mj-lt"/>
                  </a:rPr>
                  <a:t>15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5394973" y="5822040"/>
                <a:ext cx="3716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solidFill>
                      <a:srgbClr val="000000"/>
                    </a:solidFill>
                    <a:latin typeface="+mj-lt"/>
                  </a:rPr>
                  <a:t>30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>
                <a:off x="6845168" y="5823321"/>
                <a:ext cx="3716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solidFill>
                      <a:srgbClr val="000000"/>
                    </a:solidFill>
                    <a:latin typeface="+mj-lt"/>
                  </a:rPr>
                  <a:t>45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28" name="Straight Connector 27"/>
              <p:cNvCxnSpPr>
                <a:endCxn id="13" idx="31"/>
              </p:cNvCxnSpPr>
              <p:nvPr/>
            </p:nvCxnSpPr>
            <p:spPr>
              <a:xfrm flipV="1">
                <a:off x="4070059" y="2875871"/>
                <a:ext cx="3793" cy="2900088"/>
              </a:xfrm>
              <a:prstGeom prst="line">
                <a:avLst/>
              </a:prstGeom>
              <a:ln w="38100">
                <a:solidFill>
                  <a:srgbClr val="00B0F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13" idx="30"/>
              </p:cNvCxnSpPr>
              <p:nvPr/>
            </p:nvCxnSpPr>
            <p:spPr>
              <a:xfrm flipH="1">
                <a:off x="2600698" y="2880275"/>
                <a:ext cx="1470297" cy="4854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>
                <a:off x="2605786" y="5738932"/>
                <a:ext cx="4422296" cy="44450"/>
                <a:chOff x="2694765" y="5535613"/>
                <a:chExt cx="4422296" cy="44450"/>
              </a:xfrm>
            </p:grpSpPr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2694765" y="5535613"/>
                  <a:ext cx="4406900" cy="7937"/>
                </a:xfrm>
                <a:prstGeom prst="rect">
                  <a:avLst/>
                </a:prstGeom>
                <a:solidFill>
                  <a:srgbClr val="868686"/>
                </a:solidFill>
                <a:ln w="1" cap="flat">
                  <a:solidFill>
                    <a:srgbClr val="86868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2700636" y="5538788"/>
                  <a:ext cx="4416425" cy="41275"/>
                </a:xfrm>
                <a:custGeom>
                  <a:avLst/>
                  <a:gdLst>
                    <a:gd name="T0" fmla="*/ 6 w 2782"/>
                    <a:gd name="T1" fmla="*/ 26 h 26"/>
                    <a:gd name="T2" fmla="*/ 0 w 2782"/>
                    <a:gd name="T3" fmla="*/ 0 h 26"/>
                    <a:gd name="T4" fmla="*/ 237 w 2782"/>
                    <a:gd name="T5" fmla="*/ 0 h 26"/>
                    <a:gd name="T6" fmla="*/ 232 w 2782"/>
                    <a:gd name="T7" fmla="*/ 26 h 26"/>
                    <a:gd name="T8" fmla="*/ 237 w 2782"/>
                    <a:gd name="T9" fmla="*/ 0 h 26"/>
                    <a:gd name="T10" fmla="*/ 469 w 2782"/>
                    <a:gd name="T11" fmla="*/ 26 h 26"/>
                    <a:gd name="T12" fmla="*/ 463 w 2782"/>
                    <a:gd name="T13" fmla="*/ 0 h 26"/>
                    <a:gd name="T14" fmla="*/ 700 w 2782"/>
                    <a:gd name="T15" fmla="*/ 0 h 26"/>
                    <a:gd name="T16" fmla="*/ 694 w 2782"/>
                    <a:gd name="T17" fmla="*/ 26 h 26"/>
                    <a:gd name="T18" fmla="*/ 700 w 2782"/>
                    <a:gd name="T19" fmla="*/ 0 h 26"/>
                    <a:gd name="T20" fmla="*/ 932 w 2782"/>
                    <a:gd name="T21" fmla="*/ 26 h 26"/>
                    <a:gd name="T22" fmla="*/ 926 w 2782"/>
                    <a:gd name="T23" fmla="*/ 0 h 26"/>
                    <a:gd name="T24" fmla="*/ 1163 w 2782"/>
                    <a:gd name="T25" fmla="*/ 0 h 26"/>
                    <a:gd name="T26" fmla="*/ 1157 w 2782"/>
                    <a:gd name="T27" fmla="*/ 26 h 26"/>
                    <a:gd name="T28" fmla="*/ 1163 w 2782"/>
                    <a:gd name="T29" fmla="*/ 0 h 26"/>
                    <a:gd name="T30" fmla="*/ 1394 w 2782"/>
                    <a:gd name="T31" fmla="*/ 26 h 26"/>
                    <a:gd name="T32" fmla="*/ 1388 w 2782"/>
                    <a:gd name="T33" fmla="*/ 0 h 26"/>
                    <a:gd name="T34" fmla="*/ 1626 w 2782"/>
                    <a:gd name="T35" fmla="*/ 0 h 26"/>
                    <a:gd name="T36" fmla="*/ 1620 w 2782"/>
                    <a:gd name="T37" fmla="*/ 26 h 26"/>
                    <a:gd name="T38" fmla="*/ 1626 w 2782"/>
                    <a:gd name="T39" fmla="*/ 0 h 26"/>
                    <a:gd name="T40" fmla="*/ 1857 w 2782"/>
                    <a:gd name="T41" fmla="*/ 26 h 26"/>
                    <a:gd name="T42" fmla="*/ 1851 w 2782"/>
                    <a:gd name="T43" fmla="*/ 0 h 26"/>
                    <a:gd name="T44" fmla="*/ 2088 w 2782"/>
                    <a:gd name="T45" fmla="*/ 0 h 26"/>
                    <a:gd name="T46" fmla="*/ 2082 w 2782"/>
                    <a:gd name="T47" fmla="*/ 26 h 26"/>
                    <a:gd name="T48" fmla="*/ 2088 w 2782"/>
                    <a:gd name="T49" fmla="*/ 0 h 26"/>
                    <a:gd name="T50" fmla="*/ 2320 w 2782"/>
                    <a:gd name="T51" fmla="*/ 26 h 26"/>
                    <a:gd name="T52" fmla="*/ 2314 w 2782"/>
                    <a:gd name="T53" fmla="*/ 0 h 26"/>
                    <a:gd name="T54" fmla="*/ 2551 w 2782"/>
                    <a:gd name="T55" fmla="*/ 0 h 26"/>
                    <a:gd name="T56" fmla="*/ 2545 w 2782"/>
                    <a:gd name="T57" fmla="*/ 26 h 26"/>
                    <a:gd name="T58" fmla="*/ 2551 w 2782"/>
                    <a:gd name="T59" fmla="*/ 0 h 26"/>
                    <a:gd name="T60" fmla="*/ 2782 w 2782"/>
                    <a:gd name="T61" fmla="*/ 26 h 26"/>
                    <a:gd name="T62" fmla="*/ 2777 w 2782"/>
                    <a:gd name="T6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82" h="26">
                      <a:moveTo>
                        <a:pt x="6" y="0"/>
                      </a:moveTo>
                      <a:lnTo>
                        <a:pt x="6" y="26"/>
                      </a:lnTo>
                      <a:lnTo>
                        <a:pt x="0" y="26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  <a:moveTo>
                        <a:pt x="237" y="0"/>
                      </a:moveTo>
                      <a:lnTo>
                        <a:pt x="237" y="26"/>
                      </a:lnTo>
                      <a:lnTo>
                        <a:pt x="232" y="26"/>
                      </a:lnTo>
                      <a:lnTo>
                        <a:pt x="232" y="0"/>
                      </a:lnTo>
                      <a:lnTo>
                        <a:pt x="237" y="0"/>
                      </a:lnTo>
                      <a:close/>
                      <a:moveTo>
                        <a:pt x="469" y="0"/>
                      </a:moveTo>
                      <a:lnTo>
                        <a:pt x="469" y="26"/>
                      </a:lnTo>
                      <a:lnTo>
                        <a:pt x="463" y="26"/>
                      </a:lnTo>
                      <a:lnTo>
                        <a:pt x="463" y="0"/>
                      </a:lnTo>
                      <a:lnTo>
                        <a:pt x="469" y="0"/>
                      </a:lnTo>
                      <a:close/>
                      <a:moveTo>
                        <a:pt x="700" y="0"/>
                      </a:moveTo>
                      <a:lnTo>
                        <a:pt x="700" y="26"/>
                      </a:lnTo>
                      <a:lnTo>
                        <a:pt x="694" y="26"/>
                      </a:lnTo>
                      <a:lnTo>
                        <a:pt x="694" y="0"/>
                      </a:lnTo>
                      <a:lnTo>
                        <a:pt x="700" y="0"/>
                      </a:lnTo>
                      <a:close/>
                      <a:moveTo>
                        <a:pt x="932" y="0"/>
                      </a:moveTo>
                      <a:lnTo>
                        <a:pt x="932" y="26"/>
                      </a:lnTo>
                      <a:lnTo>
                        <a:pt x="926" y="26"/>
                      </a:lnTo>
                      <a:lnTo>
                        <a:pt x="926" y="0"/>
                      </a:lnTo>
                      <a:lnTo>
                        <a:pt x="932" y="0"/>
                      </a:lnTo>
                      <a:close/>
                      <a:moveTo>
                        <a:pt x="1163" y="0"/>
                      </a:moveTo>
                      <a:lnTo>
                        <a:pt x="1163" y="26"/>
                      </a:lnTo>
                      <a:lnTo>
                        <a:pt x="1157" y="26"/>
                      </a:lnTo>
                      <a:lnTo>
                        <a:pt x="1157" y="0"/>
                      </a:lnTo>
                      <a:lnTo>
                        <a:pt x="1163" y="0"/>
                      </a:lnTo>
                      <a:close/>
                      <a:moveTo>
                        <a:pt x="1394" y="0"/>
                      </a:moveTo>
                      <a:lnTo>
                        <a:pt x="1394" y="26"/>
                      </a:lnTo>
                      <a:lnTo>
                        <a:pt x="1388" y="26"/>
                      </a:lnTo>
                      <a:lnTo>
                        <a:pt x="1388" y="0"/>
                      </a:lnTo>
                      <a:lnTo>
                        <a:pt x="1394" y="0"/>
                      </a:lnTo>
                      <a:close/>
                      <a:moveTo>
                        <a:pt x="1626" y="0"/>
                      </a:moveTo>
                      <a:lnTo>
                        <a:pt x="1626" y="26"/>
                      </a:lnTo>
                      <a:lnTo>
                        <a:pt x="1620" y="26"/>
                      </a:lnTo>
                      <a:lnTo>
                        <a:pt x="1620" y="0"/>
                      </a:lnTo>
                      <a:lnTo>
                        <a:pt x="1626" y="0"/>
                      </a:lnTo>
                      <a:close/>
                      <a:moveTo>
                        <a:pt x="1857" y="0"/>
                      </a:moveTo>
                      <a:lnTo>
                        <a:pt x="1857" y="26"/>
                      </a:lnTo>
                      <a:lnTo>
                        <a:pt x="1851" y="26"/>
                      </a:lnTo>
                      <a:lnTo>
                        <a:pt x="1851" y="0"/>
                      </a:lnTo>
                      <a:lnTo>
                        <a:pt x="1857" y="0"/>
                      </a:lnTo>
                      <a:close/>
                      <a:moveTo>
                        <a:pt x="2088" y="0"/>
                      </a:moveTo>
                      <a:lnTo>
                        <a:pt x="2088" y="26"/>
                      </a:lnTo>
                      <a:lnTo>
                        <a:pt x="2082" y="26"/>
                      </a:lnTo>
                      <a:lnTo>
                        <a:pt x="2082" y="0"/>
                      </a:lnTo>
                      <a:lnTo>
                        <a:pt x="2088" y="0"/>
                      </a:lnTo>
                      <a:close/>
                      <a:moveTo>
                        <a:pt x="2320" y="0"/>
                      </a:moveTo>
                      <a:lnTo>
                        <a:pt x="2320" y="26"/>
                      </a:lnTo>
                      <a:lnTo>
                        <a:pt x="2314" y="26"/>
                      </a:lnTo>
                      <a:lnTo>
                        <a:pt x="2314" y="0"/>
                      </a:lnTo>
                      <a:lnTo>
                        <a:pt x="2320" y="0"/>
                      </a:lnTo>
                      <a:close/>
                      <a:moveTo>
                        <a:pt x="2551" y="0"/>
                      </a:moveTo>
                      <a:lnTo>
                        <a:pt x="2551" y="26"/>
                      </a:lnTo>
                      <a:lnTo>
                        <a:pt x="2545" y="26"/>
                      </a:lnTo>
                      <a:lnTo>
                        <a:pt x="2545" y="0"/>
                      </a:lnTo>
                      <a:lnTo>
                        <a:pt x="2551" y="0"/>
                      </a:lnTo>
                      <a:close/>
                      <a:moveTo>
                        <a:pt x="2782" y="0"/>
                      </a:moveTo>
                      <a:lnTo>
                        <a:pt x="2782" y="26"/>
                      </a:lnTo>
                      <a:lnTo>
                        <a:pt x="2777" y="26"/>
                      </a:lnTo>
                      <a:lnTo>
                        <a:pt x="2777" y="0"/>
                      </a:lnTo>
                      <a:lnTo>
                        <a:pt x="2782" y="0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1" cap="flat">
                  <a:solidFill>
                    <a:srgbClr val="86868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2892335" y="2224723"/>
              <a:ext cx="41031" cy="3532694"/>
              <a:chOff x="2601913" y="2181225"/>
              <a:chExt cx="44450" cy="3362325"/>
            </a:xfrm>
          </p:grpSpPr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2636838" y="2185988"/>
                <a:ext cx="9525" cy="3352800"/>
              </a:xfrm>
              <a:prstGeom prst="rect">
                <a:avLst/>
              </a:prstGeom>
              <a:solidFill>
                <a:srgbClr val="868686"/>
              </a:solidFill>
              <a:ln w="1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2601913" y="2181225"/>
                <a:ext cx="39687" cy="3362325"/>
              </a:xfrm>
              <a:custGeom>
                <a:avLst/>
                <a:gdLst>
                  <a:gd name="T0" fmla="*/ 0 w 25"/>
                  <a:gd name="T1" fmla="*/ 2113 h 2118"/>
                  <a:gd name="T2" fmla="*/ 25 w 25"/>
                  <a:gd name="T3" fmla="*/ 2113 h 2118"/>
                  <a:gd name="T4" fmla="*/ 25 w 25"/>
                  <a:gd name="T5" fmla="*/ 2118 h 2118"/>
                  <a:gd name="T6" fmla="*/ 0 w 25"/>
                  <a:gd name="T7" fmla="*/ 2118 h 2118"/>
                  <a:gd name="T8" fmla="*/ 0 w 25"/>
                  <a:gd name="T9" fmla="*/ 2113 h 2118"/>
                  <a:gd name="T10" fmla="*/ 0 w 25"/>
                  <a:gd name="T11" fmla="*/ 1901 h 2118"/>
                  <a:gd name="T12" fmla="*/ 25 w 25"/>
                  <a:gd name="T13" fmla="*/ 1901 h 2118"/>
                  <a:gd name="T14" fmla="*/ 25 w 25"/>
                  <a:gd name="T15" fmla="*/ 1907 h 2118"/>
                  <a:gd name="T16" fmla="*/ 0 w 25"/>
                  <a:gd name="T17" fmla="*/ 1907 h 2118"/>
                  <a:gd name="T18" fmla="*/ 0 w 25"/>
                  <a:gd name="T19" fmla="*/ 1901 h 2118"/>
                  <a:gd name="T20" fmla="*/ 0 w 25"/>
                  <a:gd name="T21" fmla="*/ 1690 h 2118"/>
                  <a:gd name="T22" fmla="*/ 25 w 25"/>
                  <a:gd name="T23" fmla="*/ 1690 h 2118"/>
                  <a:gd name="T24" fmla="*/ 25 w 25"/>
                  <a:gd name="T25" fmla="*/ 1696 h 2118"/>
                  <a:gd name="T26" fmla="*/ 0 w 25"/>
                  <a:gd name="T27" fmla="*/ 1696 h 2118"/>
                  <a:gd name="T28" fmla="*/ 0 w 25"/>
                  <a:gd name="T29" fmla="*/ 1690 h 2118"/>
                  <a:gd name="T30" fmla="*/ 0 w 25"/>
                  <a:gd name="T31" fmla="*/ 1479 h 2118"/>
                  <a:gd name="T32" fmla="*/ 25 w 25"/>
                  <a:gd name="T33" fmla="*/ 1479 h 2118"/>
                  <a:gd name="T34" fmla="*/ 25 w 25"/>
                  <a:gd name="T35" fmla="*/ 1485 h 2118"/>
                  <a:gd name="T36" fmla="*/ 0 w 25"/>
                  <a:gd name="T37" fmla="*/ 1485 h 2118"/>
                  <a:gd name="T38" fmla="*/ 0 w 25"/>
                  <a:gd name="T39" fmla="*/ 1479 h 2118"/>
                  <a:gd name="T40" fmla="*/ 0 w 25"/>
                  <a:gd name="T41" fmla="*/ 1268 h 2118"/>
                  <a:gd name="T42" fmla="*/ 25 w 25"/>
                  <a:gd name="T43" fmla="*/ 1268 h 2118"/>
                  <a:gd name="T44" fmla="*/ 25 w 25"/>
                  <a:gd name="T45" fmla="*/ 1274 h 2118"/>
                  <a:gd name="T46" fmla="*/ 0 w 25"/>
                  <a:gd name="T47" fmla="*/ 1274 h 2118"/>
                  <a:gd name="T48" fmla="*/ 0 w 25"/>
                  <a:gd name="T49" fmla="*/ 1268 h 2118"/>
                  <a:gd name="T50" fmla="*/ 0 w 25"/>
                  <a:gd name="T51" fmla="*/ 1057 h 2118"/>
                  <a:gd name="T52" fmla="*/ 25 w 25"/>
                  <a:gd name="T53" fmla="*/ 1057 h 2118"/>
                  <a:gd name="T54" fmla="*/ 25 w 25"/>
                  <a:gd name="T55" fmla="*/ 1062 h 2118"/>
                  <a:gd name="T56" fmla="*/ 0 w 25"/>
                  <a:gd name="T57" fmla="*/ 1062 h 2118"/>
                  <a:gd name="T58" fmla="*/ 0 w 25"/>
                  <a:gd name="T59" fmla="*/ 1057 h 2118"/>
                  <a:gd name="T60" fmla="*/ 0 w 25"/>
                  <a:gd name="T61" fmla="*/ 845 h 2118"/>
                  <a:gd name="T62" fmla="*/ 25 w 25"/>
                  <a:gd name="T63" fmla="*/ 845 h 2118"/>
                  <a:gd name="T64" fmla="*/ 25 w 25"/>
                  <a:gd name="T65" fmla="*/ 851 h 2118"/>
                  <a:gd name="T66" fmla="*/ 0 w 25"/>
                  <a:gd name="T67" fmla="*/ 851 h 2118"/>
                  <a:gd name="T68" fmla="*/ 0 w 25"/>
                  <a:gd name="T69" fmla="*/ 845 h 2118"/>
                  <a:gd name="T70" fmla="*/ 0 w 25"/>
                  <a:gd name="T71" fmla="*/ 633 h 2118"/>
                  <a:gd name="T72" fmla="*/ 25 w 25"/>
                  <a:gd name="T73" fmla="*/ 633 h 2118"/>
                  <a:gd name="T74" fmla="*/ 25 w 25"/>
                  <a:gd name="T75" fmla="*/ 639 h 2118"/>
                  <a:gd name="T76" fmla="*/ 0 w 25"/>
                  <a:gd name="T77" fmla="*/ 639 h 2118"/>
                  <a:gd name="T78" fmla="*/ 0 w 25"/>
                  <a:gd name="T79" fmla="*/ 633 h 2118"/>
                  <a:gd name="T80" fmla="*/ 0 w 25"/>
                  <a:gd name="T81" fmla="*/ 422 h 2118"/>
                  <a:gd name="T82" fmla="*/ 25 w 25"/>
                  <a:gd name="T83" fmla="*/ 422 h 2118"/>
                  <a:gd name="T84" fmla="*/ 25 w 25"/>
                  <a:gd name="T85" fmla="*/ 428 h 2118"/>
                  <a:gd name="T86" fmla="*/ 0 w 25"/>
                  <a:gd name="T87" fmla="*/ 428 h 2118"/>
                  <a:gd name="T88" fmla="*/ 0 w 25"/>
                  <a:gd name="T89" fmla="*/ 422 h 2118"/>
                  <a:gd name="T90" fmla="*/ 0 w 25"/>
                  <a:gd name="T91" fmla="*/ 211 h 2118"/>
                  <a:gd name="T92" fmla="*/ 25 w 25"/>
                  <a:gd name="T93" fmla="*/ 211 h 2118"/>
                  <a:gd name="T94" fmla="*/ 25 w 25"/>
                  <a:gd name="T95" fmla="*/ 217 h 2118"/>
                  <a:gd name="T96" fmla="*/ 0 w 25"/>
                  <a:gd name="T97" fmla="*/ 217 h 2118"/>
                  <a:gd name="T98" fmla="*/ 0 w 25"/>
                  <a:gd name="T99" fmla="*/ 211 h 2118"/>
                  <a:gd name="T100" fmla="*/ 0 w 25"/>
                  <a:gd name="T101" fmla="*/ 0 h 2118"/>
                  <a:gd name="T102" fmla="*/ 25 w 25"/>
                  <a:gd name="T103" fmla="*/ 0 h 2118"/>
                  <a:gd name="T104" fmla="*/ 25 w 25"/>
                  <a:gd name="T105" fmla="*/ 5 h 2118"/>
                  <a:gd name="T106" fmla="*/ 0 w 25"/>
                  <a:gd name="T107" fmla="*/ 5 h 2118"/>
                  <a:gd name="T108" fmla="*/ 0 w 25"/>
                  <a:gd name="T109" fmla="*/ 0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2118">
                    <a:moveTo>
                      <a:pt x="0" y="2113"/>
                    </a:moveTo>
                    <a:lnTo>
                      <a:pt x="25" y="2113"/>
                    </a:lnTo>
                    <a:lnTo>
                      <a:pt x="25" y="2118"/>
                    </a:lnTo>
                    <a:lnTo>
                      <a:pt x="0" y="2118"/>
                    </a:lnTo>
                    <a:lnTo>
                      <a:pt x="0" y="2113"/>
                    </a:lnTo>
                    <a:close/>
                    <a:moveTo>
                      <a:pt x="0" y="1901"/>
                    </a:moveTo>
                    <a:lnTo>
                      <a:pt x="25" y="1901"/>
                    </a:lnTo>
                    <a:lnTo>
                      <a:pt x="25" y="1907"/>
                    </a:lnTo>
                    <a:lnTo>
                      <a:pt x="0" y="1907"/>
                    </a:lnTo>
                    <a:lnTo>
                      <a:pt x="0" y="1901"/>
                    </a:lnTo>
                    <a:close/>
                    <a:moveTo>
                      <a:pt x="0" y="1690"/>
                    </a:moveTo>
                    <a:lnTo>
                      <a:pt x="25" y="1690"/>
                    </a:lnTo>
                    <a:lnTo>
                      <a:pt x="25" y="1696"/>
                    </a:lnTo>
                    <a:lnTo>
                      <a:pt x="0" y="1696"/>
                    </a:lnTo>
                    <a:lnTo>
                      <a:pt x="0" y="1690"/>
                    </a:lnTo>
                    <a:close/>
                    <a:moveTo>
                      <a:pt x="0" y="1479"/>
                    </a:moveTo>
                    <a:lnTo>
                      <a:pt x="25" y="1479"/>
                    </a:lnTo>
                    <a:lnTo>
                      <a:pt x="25" y="1485"/>
                    </a:lnTo>
                    <a:lnTo>
                      <a:pt x="0" y="1485"/>
                    </a:lnTo>
                    <a:lnTo>
                      <a:pt x="0" y="1479"/>
                    </a:lnTo>
                    <a:close/>
                    <a:moveTo>
                      <a:pt x="0" y="1268"/>
                    </a:moveTo>
                    <a:lnTo>
                      <a:pt x="25" y="1268"/>
                    </a:lnTo>
                    <a:lnTo>
                      <a:pt x="25" y="1274"/>
                    </a:lnTo>
                    <a:lnTo>
                      <a:pt x="0" y="1274"/>
                    </a:lnTo>
                    <a:lnTo>
                      <a:pt x="0" y="1268"/>
                    </a:lnTo>
                    <a:close/>
                    <a:moveTo>
                      <a:pt x="0" y="1057"/>
                    </a:moveTo>
                    <a:lnTo>
                      <a:pt x="25" y="1057"/>
                    </a:lnTo>
                    <a:lnTo>
                      <a:pt x="25" y="1062"/>
                    </a:lnTo>
                    <a:lnTo>
                      <a:pt x="0" y="1062"/>
                    </a:lnTo>
                    <a:lnTo>
                      <a:pt x="0" y="1057"/>
                    </a:lnTo>
                    <a:close/>
                    <a:moveTo>
                      <a:pt x="0" y="845"/>
                    </a:moveTo>
                    <a:lnTo>
                      <a:pt x="25" y="845"/>
                    </a:lnTo>
                    <a:lnTo>
                      <a:pt x="25" y="851"/>
                    </a:lnTo>
                    <a:lnTo>
                      <a:pt x="0" y="851"/>
                    </a:lnTo>
                    <a:lnTo>
                      <a:pt x="0" y="845"/>
                    </a:lnTo>
                    <a:close/>
                    <a:moveTo>
                      <a:pt x="0" y="633"/>
                    </a:moveTo>
                    <a:lnTo>
                      <a:pt x="25" y="633"/>
                    </a:lnTo>
                    <a:lnTo>
                      <a:pt x="25" y="639"/>
                    </a:lnTo>
                    <a:lnTo>
                      <a:pt x="0" y="639"/>
                    </a:lnTo>
                    <a:lnTo>
                      <a:pt x="0" y="633"/>
                    </a:lnTo>
                    <a:close/>
                    <a:moveTo>
                      <a:pt x="0" y="422"/>
                    </a:moveTo>
                    <a:lnTo>
                      <a:pt x="25" y="422"/>
                    </a:lnTo>
                    <a:lnTo>
                      <a:pt x="25" y="428"/>
                    </a:lnTo>
                    <a:lnTo>
                      <a:pt x="0" y="428"/>
                    </a:lnTo>
                    <a:lnTo>
                      <a:pt x="0" y="422"/>
                    </a:lnTo>
                    <a:close/>
                    <a:moveTo>
                      <a:pt x="0" y="211"/>
                    </a:moveTo>
                    <a:lnTo>
                      <a:pt x="25" y="211"/>
                    </a:lnTo>
                    <a:lnTo>
                      <a:pt x="25" y="217"/>
                    </a:lnTo>
                    <a:lnTo>
                      <a:pt x="0" y="217"/>
                    </a:lnTo>
                    <a:lnTo>
                      <a:pt x="0" y="211"/>
                    </a:lnTo>
                    <a:close/>
                    <a:moveTo>
                      <a:pt x="0" y="0"/>
                    </a:moveTo>
                    <a:lnTo>
                      <a:pt x="25" y="0"/>
                    </a:lnTo>
                    <a:lnTo>
                      <a:pt x="2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 w="1" cap="flat">
                <a:solidFill>
                  <a:srgbClr val="86868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915781" y="2224723"/>
              <a:ext cx="4094285" cy="3379244"/>
            </a:xfrm>
            <a:custGeom>
              <a:avLst/>
              <a:gdLst>
                <a:gd name="T0" fmla="*/ 55 w 23289"/>
                <a:gd name="T1" fmla="*/ 16734 h 16882"/>
                <a:gd name="T2" fmla="*/ 1983 w 23289"/>
                <a:gd name="T3" fmla="*/ 15966 h 16882"/>
                <a:gd name="T4" fmla="*/ 1944 w 23289"/>
                <a:gd name="T5" fmla="*/ 16002 h 16882"/>
                <a:gd name="T6" fmla="*/ 3872 w 23289"/>
                <a:gd name="T7" fmla="*/ 11922 h 16882"/>
                <a:gd name="T8" fmla="*/ 5800 w 23289"/>
                <a:gd name="T9" fmla="*/ 7635 h 16882"/>
                <a:gd name="T10" fmla="*/ 7727 w 23289"/>
                <a:gd name="T11" fmla="*/ 3196 h 16882"/>
                <a:gd name="T12" fmla="*/ 7742 w 23289"/>
                <a:gd name="T13" fmla="*/ 3174 h 16882"/>
                <a:gd name="T14" fmla="*/ 9670 w 23289"/>
                <a:gd name="T15" fmla="*/ 1206 h 16882"/>
                <a:gd name="T16" fmla="*/ 9698 w 23289"/>
                <a:gd name="T17" fmla="*/ 1188 h 16882"/>
                <a:gd name="T18" fmla="*/ 11626 w 23289"/>
                <a:gd name="T19" fmla="*/ 516 h 16882"/>
                <a:gd name="T20" fmla="*/ 11641 w 23289"/>
                <a:gd name="T21" fmla="*/ 513 h 16882"/>
                <a:gd name="T22" fmla="*/ 13569 w 23289"/>
                <a:gd name="T23" fmla="*/ 281 h 16882"/>
                <a:gd name="T24" fmla="*/ 15495 w 23289"/>
                <a:gd name="T25" fmla="*/ 1 h 16882"/>
                <a:gd name="T26" fmla="*/ 15505 w 23289"/>
                <a:gd name="T27" fmla="*/ 0 h 16882"/>
                <a:gd name="T28" fmla="*/ 17433 w 23289"/>
                <a:gd name="T29" fmla="*/ 0 h 16882"/>
                <a:gd name="T30" fmla="*/ 19361 w 23289"/>
                <a:gd name="T31" fmla="*/ 0 h 16882"/>
                <a:gd name="T32" fmla="*/ 21289 w 23289"/>
                <a:gd name="T33" fmla="*/ 0 h 16882"/>
                <a:gd name="T34" fmla="*/ 23217 w 23289"/>
                <a:gd name="T35" fmla="*/ 0 h 16882"/>
                <a:gd name="T36" fmla="*/ 23289 w 23289"/>
                <a:gd name="T37" fmla="*/ 72 h 16882"/>
                <a:gd name="T38" fmla="*/ 23217 w 23289"/>
                <a:gd name="T39" fmla="*/ 144 h 16882"/>
                <a:gd name="T40" fmla="*/ 21289 w 23289"/>
                <a:gd name="T41" fmla="*/ 144 h 16882"/>
                <a:gd name="T42" fmla="*/ 19361 w 23289"/>
                <a:gd name="T43" fmla="*/ 144 h 16882"/>
                <a:gd name="T44" fmla="*/ 17433 w 23289"/>
                <a:gd name="T45" fmla="*/ 144 h 16882"/>
                <a:gd name="T46" fmla="*/ 15505 w 23289"/>
                <a:gd name="T47" fmla="*/ 144 h 16882"/>
                <a:gd name="T48" fmla="*/ 15516 w 23289"/>
                <a:gd name="T49" fmla="*/ 144 h 16882"/>
                <a:gd name="T50" fmla="*/ 13586 w 23289"/>
                <a:gd name="T51" fmla="*/ 424 h 16882"/>
                <a:gd name="T52" fmla="*/ 11658 w 23289"/>
                <a:gd name="T53" fmla="*/ 656 h 16882"/>
                <a:gd name="T54" fmla="*/ 11673 w 23289"/>
                <a:gd name="T55" fmla="*/ 652 h 16882"/>
                <a:gd name="T56" fmla="*/ 9745 w 23289"/>
                <a:gd name="T57" fmla="*/ 1324 h 16882"/>
                <a:gd name="T58" fmla="*/ 9773 w 23289"/>
                <a:gd name="T59" fmla="*/ 1307 h 16882"/>
                <a:gd name="T60" fmla="*/ 7845 w 23289"/>
                <a:gd name="T61" fmla="*/ 3275 h 16882"/>
                <a:gd name="T62" fmla="*/ 7860 w 23289"/>
                <a:gd name="T63" fmla="*/ 3253 h 16882"/>
                <a:gd name="T64" fmla="*/ 5931 w 23289"/>
                <a:gd name="T65" fmla="*/ 7694 h 16882"/>
                <a:gd name="T66" fmla="*/ 4003 w 23289"/>
                <a:gd name="T67" fmla="*/ 11983 h 16882"/>
                <a:gd name="T68" fmla="*/ 2075 w 23289"/>
                <a:gd name="T69" fmla="*/ 16063 h 16882"/>
                <a:gd name="T70" fmla="*/ 2036 w 23289"/>
                <a:gd name="T71" fmla="*/ 16099 h 16882"/>
                <a:gd name="T72" fmla="*/ 108 w 23289"/>
                <a:gd name="T73" fmla="*/ 16867 h 16882"/>
                <a:gd name="T74" fmla="*/ 15 w 23289"/>
                <a:gd name="T75" fmla="*/ 16827 h 16882"/>
                <a:gd name="T76" fmla="*/ 55 w 23289"/>
                <a:gd name="T77" fmla="*/ 16734 h 16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289" h="16882">
                  <a:moveTo>
                    <a:pt x="55" y="16734"/>
                  </a:moveTo>
                  <a:lnTo>
                    <a:pt x="1983" y="15966"/>
                  </a:lnTo>
                  <a:lnTo>
                    <a:pt x="1944" y="16002"/>
                  </a:lnTo>
                  <a:lnTo>
                    <a:pt x="3872" y="11922"/>
                  </a:lnTo>
                  <a:lnTo>
                    <a:pt x="5800" y="7635"/>
                  </a:lnTo>
                  <a:lnTo>
                    <a:pt x="7727" y="3196"/>
                  </a:lnTo>
                  <a:cubicBezTo>
                    <a:pt x="7731" y="3188"/>
                    <a:pt x="7736" y="3180"/>
                    <a:pt x="7742" y="3174"/>
                  </a:cubicBezTo>
                  <a:lnTo>
                    <a:pt x="9670" y="1206"/>
                  </a:lnTo>
                  <a:cubicBezTo>
                    <a:pt x="9678" y="1198"/>
                    <a:pt x="9687" y="1192"/>
                    <a:pt x="9698" y="1188"/>
                  </a:cubicBezTo>
                  <a:lnTo>
                    <a:pt x="11626" y="516"/>
                  </a:lnTo>
                  <a:cubicBezTo>
                    <a:pt x="11631" y="515"/>
                    <a:pt x="11636" y="514"/>
                    <a:pt x="11641" y="513"/>
                  </a:cubicBezTo>
                  <a:lnTo>
                    <a:pt x="13569" y="281"/>
                  </a:lnTo>
                  <a:lnTo>
                    <a:pt x="15495" y="1"/>
                  </a:lnTo>
                  <a:cubicBezTo>
                    <a:pt x="15499" y="1"/>
                    <a:pt x="15502" y="0"/>
                    <a:pt x="15505" y="0"/>
                  </a:cubicBezTo>
                  <a:lnTo>
                    <a:pt x="17433" y="0"/>
                  </a:lnTo>
                  <a:lnTo>
                    <a:pt x="19361" y="0"/>
                  </a:lnTo>
                  <a:lnTo>
                    <a:pt x="21289" y="0"/>
                  </a:lnTo>
                  <a:lnTo>
                    <a:pt x="23217" y="0"/>
                  </a:lnTo>
                  <a:cubicBezTo>
                    <a:pt x="23257" y="0"/>
                    <a:pt x="23289" y="33"/>
                    <a:pt x="23289" y="72"/>
                  </a:cubicBezTo>
                  <a:cubicBezTo>
                    <a:pt x="23289" y="112"/>
                    <a:pt x="23257" y="144"/>
                    <a:pt x="23217" y="144"/>
                  </a:cubicBezTo>
                  <a:lnTo>
                    <a:pt x="21289" y="144"/>
                  </a:lnTo>
                  <a:lnTo>
                    <a:pt x="19361" y="144"/>
                  </a:lnTo>
                  <a:lnTo>
                    <a:pt x="17433" y="144"/>
                  </a:lnTo>
                  <a:lnTo>
                    <a:pt x="15505" y="144"/>
                  </a:lnTo>
                  <a:lnTo>
                    <a:pt x="15516" y="144"/>
                  </a:lnTo>
                  <a:lnTo>
                    <a:pt x="13586" y="424"/>
                  </a:lnTo>
                  <a:lnTo>
                    <a:pt x="11658" y="656"/>
                  </a:lnTo>
                  <a:lnTo>
                    <a:pt x="11673" y="652"/>
                  </a:lnTo>
                  <a:lnTo>
                    <a:pt x="9745" y="1324"/>
                  </a:lnTo>
                  <a:lnTo>
                    <a:pt x="9773" y="1307"/>
                  </a:lnTo>
                  <a:lnTo>
                    <a:pt x="7845" y="3275"/>
                  </a:lnTo>
                  <a:lnTo>
                    <a:pt x="7860" y="3253"/>
                  </a:lnTo>
                  <a:lnTo>
                    <a:pt x="5931" y="7694"/>
                  </a:lnTo>
                  <a:lnTo>
                    <a:pt x="4003" y="11983"/>
                  </a:lnTo>
                  <a:lnTo>
                    <a:pt x="2075" y="16063"/>
                  </a:lnTo>
                  <a:cubicBezTo>
                    <a:pt x="2067" y="16080"/>
                    <a:pt x="2053" y="16093"/>
                    <a:pt x="2036" y="16099"/>
                  </a:cubicBezTo>
                  <a:lnTo>
                    <a:pt x="108" y="16867"/>
                  </a:lnTo>
                  <a:cubicBezTo>
                    <a:pt x="71" y="16882"/>
                    <a:pt x="29" y="16864"/>
                    <a:pt x="15" y="16827"/>
                  </a:cubicBezTo>
                  <a:cubicBezTo>
                    <a:pt x="0" y="16790"/>
                    <a:pt x="18" y="16748"/>
                    <a:pt x="55" y="16734"/>
                  </a:cubicBezTo>
                  <a:close/>
                </a:path>
              </a:pathLst>
            </a:custGeom>
            <a:solidFill>
              <a:srgbClr val="BE4B48"/>
            </a:solidFill>
            <a:ln w="1" cap="flat">
              <a:solidFill>
                <a:srgbClr val="BE4B48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5536" y="4653136"/>
              <a:ext cx="1101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N=821</a:t>
              </a:r>
              <a:endParaRPr lang="en-GB" sz="24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591864" y="6525344"/>
              <a:ext cx="66704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 smtClean="0"/>
                <a:t>(predicted 5 </a:t>
              </a:r>
              <a:r>
                <a:rPr lang="en-GB" sz="2400" dirty="0"/>
                <a:t>year ipsilateral stroke risk on OMT)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87210" y="3465913"/>
            <a:ext cx="3078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CAR score assuming</a:t>
            </a:r>
            <a:br>
              <a:rPr lang="en-GB" sz="2400" dirty="0" smtClean="0"/>
            </a:br>
            <a:r>
              <a:rPr lang="en-GB" sz="2400" dirty="0" smtClean="0"/>
              <a:t> </a:t>
            </a:r>
            <a:r>
              <a:rPr lang="en-GB" sz="2400" dirty="0"/>
              <a:t>smooth plaque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58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4915" y="166861"/>
            <a:ext cx="8440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Predicted risk of ipsilateral stroke on OMT alone vs. observed risk of ipsilateral stroke plus perioperative stroke or death in ICSS</a:t>
            </a:r>
            <a:endParaRPr lang="en-GB" sz="3000" dirty="0"/>
          </a:p>
        </p:txBody>
      </p:sp>
      <p:sp>
        <p:nvSpPr>
          <p:cNvPr id="18" name="TextBox 17"/>
          <p:cNvSpPr txBox="1"/>
          <p:nvPr/>
        </p:nvSpPr>
        <p:spPr>
          <a:xfrm>
            <a:off x="395536" y="6165328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CAR score </a:t>
            </a:r>
            <a:r>
              <a:rPr lang="en-GB" sz="2400" dirty="0"/>
              <a:t>in CEA </a:t>
            </a:r>
            <a:r>
              <a:rPr lang="en-GB" sz="2400" dirty="0" smtClean="0"/>
              <a:t>patients assuming smooth plaque</a:t>
            </a:r>
            <a:endParaRPr lang="en-GB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39552" y="1644189"/>
            <a:ext cx="4667827" cy="4521115"/>
            <a:chOff x="697455" y="1644189"/>
            <a:chExt cx="4667827" cy="4521115"/>
          </a:xfrm>
        </p:grpSpPr>
        <p:sp>
          <p:nvSpPr>
            <p:cNvPr id="14" name="TextBox 13"/>
            <p:cNvSpPr txBox="1"/>
            <p:nvPr/>
          </p:nvSpPr>
          <p:spPr>
            <a:xfrm>
              <a:off x="697455" y="1644189"/>
              <a:ext cx="553998" cy="344568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GB" sz="2400" dirty="0" smtClean="0"/>
                <a:t>5-year event rate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5129" y="3357904"/>
              <a:ext cx="96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p=NS</a:t>
              </a:r>
              <a:endParaRPr lang="en-GB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94223" y="1644189"/>
              <a:ext cx="13067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p=0.029</a:t>
              </a:r>
              <a:endParaRPr lang="en-GB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6574" y="5703639"/>
              <a:ext cx="1050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n=674</a:t>
              </a:r>
              <a:endParaRPr lang="en-GB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62908" y="5703639"/>
              <a:ext cx="1050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n=147</a:t>
              </a:r>
              <a:endParaRPr lang="en-GB" sz="2400" dirty="0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520971" y="3893393"/>
              <a:ext cx="414704" cy="14605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2516575" y="3890218"/>
              <a:ext cx="422031" cy="1468440"/>
            </a:xfrm>
            <a:custGeom>
              <a:avLst/>
              <a:gdLst>
                <a:gd name="T0" fmla="*/ 0 w 2400"/>
                <a:gd name="T1" fmla="*/ 24 h 7712"/>
                <a:gd name="T2" fmla="*/ 24 w 2400"/>
                <a:gd name="T3" fmla="*/ 0 h 7712"/>
                <a:gd name="T4" fmla="*/ 2376 w 2400"/>
                <a:gd name="T5" fmla="*/ 0 h 7712"/>
                <a:gd name="T6" fmla="*/ 2400 w 2400"/>
                <a:gd name="T7" fmla="*/ 24 h 7712"/>
                <a:gd name="T8" fmla="*/ 2400 w 2400"/>
                <a:gd name="T9" fmla="*/ 7688 h 7712"/>
                <a:gd name="T10" fmla="*/ 2376 w 2400"/>
                <a:gd name="T11" fmla="*/ 7712 h 7712"/>
                <a:gd name="T12" fmla="*/ 24 w 2400"/>
                <a:gd name="T13" fmla="*/ 7712 h 7712"/>
                <a:gd name="T14" fmla="*/ 0 w 2400"/>
                <a:gd name="T15" fmla="*/ 7688 h 7712"/>
                <a:gd name="T16" fmla="*/ 0 w 2400"/>
                <a:gd name="T17" fmla="*/ 24 h 7712"/>
                <a:gd name="T18" fmla="*/ 48 w 2400"/>
                <a:gd name="T19" fmla="*/ 7688 h 7712"/>
                <a:gd name="T20" fmla="*/ 24 w 2400"/>
                <a:gd name="T21" fmla="*/ 7664 h 7712"/>
                <a:gd name="T22" fmla="*/ 2376 w 2400"/>
                <a:gd name="T23" fmla="*/ 7664 h 7712"/>
                <a:gd name="T24" fmla="*/ 2352 w 2400"/>
                <a:gd name="T25" fmla="*/ 7688 h 7712"/>
                <a:gd name="T26" fmla="*/ 2352 w 2400"/>
                <a:gd name="T27" fmla="*/ 24 h 7712"/>
                <a:gd name="T28" fmla="*/ 2376 w 2400"/>
                <a:gd name="T29" fmla="*/ 48 h 7712"/>
                <a:gd name="T30" fmla="*/ 24 w 2400"/>
                <a:gd name="T31" fmla="*/ 48 h 7712"/>
                <a:gd name="T32" fmla="*/ 48 w 2400"/>
                <a:gd name="T33" fmla="*/ 24 h 7712"/>
                <a:gd name="T34" fmla="*/ 48 w 2400"/>
                <a:gd name="T35" fmla="*/ 7688 h 7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0" h="7712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2376" y="0"/>
                  </a:lnTo>
                  <a:cubicBezTo>
                    <a:pt x="2390" y="0"/>
                    <a:pt x="2400" y="11"/>
                    <a:pt x="2400" y="24"/>
                  </a:cubicBezTo>
                  <a:lnTo>
                    <a:pt x="2400" y="7688"/>
                  </a:lnTo>
                  <a:cubicBezTo>
                    <a:pt x="2400" y="7702"/>
                    <a:pt x="2390" y="7712"/>
                    <a:pt x="2376" y="7712"/>
                  </a:cubicBezTo>
                  <a:lnTo>
                    <a:pt x="24" y="7712"/>
                  </a:lnTo>
                  <a:cubicBezTo>
                    <a:pt x="11" y="7712"/>
                    <a:pt x="0" y="7702"/>
                    <a:pt x="0" y="7688"/>
                  </a:cubicBezTo>
                  <a:lnTo>
                    <a:pt x="0" y="24"/>
                  </a:lnTo>
                  <a:close/>
                  <a:moveTo>
                    <a:pt x="48" y="7688"/>
                  </a:moveTo>
                  <a:lnTo>
                    <a:pt x="24" y="7664"/>
                  </a:lnTo>
                  <a:lnTo>
                    <a:pt x="2376" y="7664"/>
                  </a:lnTo>
                  <a:lnTo>
                    <a:pt x="2352" y="7688"/>
                  </a:lnTo>
                  <a:lnTo>
                    <a:pt x="2352" y="24"/>
                  </a:lnTo>
                  <a:lnTo>
                    <a:pt x="2376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768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967305" y="2145553"/>
              <a:ext cx="413238" cy="320834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3962909" y="2140790"/>
              <a:ext cx="422031" cy="3217867"/>
            </a:xfrm>
            <a:custGeom>
              <a:avLst/>
              <a:gdLst>
                <a:gd name="T0" fmla="*/ 0 w 2400"/>
                <a:gd name="T1" fmla="*/ 24 h 16896"/>
                <a:gd name="T2" fmla="*/ 24 w 2400"/>
                <a:gd name="T3" fmla="*/ 0 h 16896"/>
                <a:gd name="T4" fmla="*/ 2376 w 2400"/>
                <a:gd name="T5" fmla="*/ 0 h 16896"/>
                <a:gd name="T6" fmla="*/ 2400 w 2400"/>
                <a:gd name="T7" fmla="*/ 24 h 16896"/>
                <a:gd name="T8" fmla="*/ 2400 w 2400"/>
                <a:gd name="T9" fmla="*/ 16872 h 16896"/>
                <a:gd name="T10" fmla="*/ 2376 w 2400"/>
                <a:gd name="T11" fmla="*/ 16896 h 16896"/>
                <a:gd name="T12" fmla="*/ 24 w 2400"/>
                <a:gd name="T13" fmla="*/ 16896 h 16896"/>
                <a:gd name="T14" fmla="*/ 0 w 2400"/>
                <a:gd name="T15" fmla="*/ 16872 h 16896"/>
                <a:gd name="T16" fmla="*/ 0 w 2400"/>
                <a:gd name="T17" fmla="*/ 24 h 16896"/>
                <a:gd name="T18" fmla="*/ 48 w 2400"/>
                <a:gd name="T19" fmla="*/ 16872 h 16896"/>
                <a:gd name="T20" fmla="*/ 24 w 2400"/>
                <a:gd name="T21" fmla="*/ 16848 h 16896"/>
                <a:gd name="T22" fmla="*/ 2376 w 2400"/>
                <a:gd name="T23" fmla="*/ 16848 h 16896"/>
                <a:gd name="T24" fmla="*/ 2352 w 2400"/>
                <a:gd name="T25" fmla="*/ 16872 h 16896"/>
                <a:gd name="T26" fmla="*/ 2352 w 2400"/>
                <a:gd name="T27" fmla="*/ 24 h 16896"/>
                <a:gd name="T28" fmla="*/ 2376 w 2400"/>
                <a:gd name="T29" fmla="*/ 48 h 16896"/>
                <a:gd name="T30" fmla="*/ 24 w 2400"/>
                <a:gd name="T31" fmla="*/ 48 h 16896"/>
                <a:gd name="T32" fmla="*/ 48 w 2400"/>
                <a:gd name="T33" fmla="*/ 24 h 16896"/>
                <a:gd name="T34" fmla="*/ 48 w 2400"/>
                <a:gd name="T35" fmla="*/ 16872 h 16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0" h="1689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2376" y="0"/>
                  </a:lnTo>
                  <a:cubicBezTo>
                    <a:pt x="2390" y="0"/>
                    <a:pt x="2400" y="11"/>
                    <a:pt x="2400" y="24"/>
                  </a:cubicBezTo>
                  <a:lnTo>
                    <a:pt x="2400" y="16872"/>
                  </a:lnTo>
                  <a:cubicBezTo>
                    <a:pt x="2400" y="16886"/>
                    <a:pt x="2390" y="16896"/>
                    <a:pt x="2376" y="16896"/>
                  </a:cubicBezTo>
                  <a:lnTo>
                    <a:pt x="24" y="16896"/>
                  </a:lnTo>
                  <a:cubicBezTo>
                    <a:pt x="11" y="16896"/>
                    <a:pt x="0" y="16886"/>
                    <a:pt x="0" y="16872"/>
                  </a:cubicBezTo>
                  <a:lnTo>
                    <a:pt x="0" y="24"/>
                  </a:lnTo>
                  <a:close/>
                  <a:moveTo>
                    <a:pt x="48" y="16872"/>
                  </a:moveTo>
                  <a:lnTo>
                    <a:pt x="24" y="16848"/>
                  </a:lnTo>
                  <a:lnTo>
                    <a:pt x="2376" y="16848"/>
                  </a:lnTo>
                  <a:lnTo>
                    <a:pt x="2352" y="16872"/>
                  </a:lnTo>
                  <a:lnTo>
                    <a:pt x="2352" y="24"/>
                  </a:lnTo>
                  <a:lnTo>
                    <a:pt x="2376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6872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2935675" y="4358531"/>
              <a:ext cx="417634" cy="99536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2931279" y="4358531"/>
              <a:ext cx="422031" cy="1000126"/>
            </a:xfrm>
            <a:custGeom>
              <a:avLst/>
              <a:gdLst>
                <a:gd name="T0" fmla="*/ 0 w 2400"/>
                <a:gd name="T1" fmla="*/ 24 h 6104"/>
                <a:gd name="T2" fmla="*/ 24 w 2400"/>
                <a:gd name="T3" fmla="*/ 0 h 6104"/>
                <a:gd name="T4" fmla="*/ 2376 w 2400"/>
                <a:gd name="T5" fmla="*/ 0 h 6104"/>
                <a:gd name="T6" fmla="*/ 2400 w 2400"/>
                <a:gd name="T7" fmla="*/ 24 h 6104"/>
                <a:gd name="T8" fmla="*/ 2400 w 2400"/>
                <a:gd name="T9" fmla="*/ 6080 h 6104"/>
                <a:gd name="T10" fmla="*/ 2376 w 2400"/>
                <a:gd name="T11" fmla="*/ 6104 h 6104"/>
                <a:gd name="T12" fmla="*/ 24 w 2400"/>
                <a:gd name="T13" fmla="*/ 6104 h 6104"/>
                <a:gd name="T14" fmla="*/ 0 w 2400"/>
                <a:gd name="T15" fmla="*/ 6080 h 6104"/>
                <a:gd name="T16" fmla="*/ 0 w 2400"/>
                <a:gd name="T17" fmla="*/ 24 h 6104"/>
                <a:gd name="T18" fmla="*/ 48 w 2400"/>
                <a:gd name="T19" fmla="*/ 6080 h 6104"/>
                <a:gd name="T20" fmla="*/ 24 w 2400"/>
                <a:gd name="T21" fmla="*/ 6056 h 6104"/>
                <a:gd name="T22" fmla="*/ 2376 w 2400"/>
                <a:gd name="T23" fmla="*/ 6056 h 6104"/>
                <a:gd name="T24" fmla="*/ 2352 w 2400"/>
                <a:gd name="T25" fmla="*/ 6080 h 6104"/>
                <a:gd name="T26" fmla="*/ 2352 w 2400"/>
                <a:gd name="T27" fmla="*/ 24 h 6104"/>
                <a:gd name="T28" fmla="*/ 2376 w 2400"/>
                <a:gd name="T29" fmla="*/ 48 h 6104"/>
                <a:gd name="T30" fmla="*/ 24 w 2400"/>
                <a:gd name="T31" fmla="*/ 48 h 6104"/>
                <a:gd name="T32" fmla="*/ 48 w 2400"/>
                <a:gd name="T33" fmla="*/ 24 h 6104"/>
                <a:gd name="T34" fmla="*/ 48 w 2400"/>
                <a:gd name="T35" fmla="*/ 6080 h 6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0" h="610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2376" y="0"/>
                  </a:lnTo>
                  <a:cubicBezTo>
                    <a:pt x="2390" y="0"/>
                    <a:pt x="2400" y="11"/>
                    <a:pt x="2400" y="24"/>
                  </a:cubicBezTo>
                  <a:lnTo>
                    <a:pt x="2400" y="6080"/>
                  </a:lnTo>
                  <a:cubicBezTo>
                    <a:pt x="2400" y="6094"/>
                    <a:pt x="2390" y="6104"/>
                    <a:pt x="2376" y="6104"/>
                  </a:cubicBezTo>
                  <a:lnTo>
                    <a:pt x="24" y="6104"/>
                  </a:lnTo>
                  <a:cubicBezTo>
                    <a:pt x="11" y="6104"/>
                    <a:pt x="0" y="6094"/>
                    <a:pt x="0" y="6080"/>
                  </a:cubicBezTo>
                  <a:lnTo>
                    <a:pt x="0" y="24"/>
                  </a:lnTo>
                  <a:close/>
                  <a:moveTo>
                    <a:pt x="48" y="6080"/>
                  </a:moveTo>
                  <a:lnTo>
                    <a:pt x="24" y="6056"/>
                  </a:lnTo>
                  <a:lnTo>
                    <a:pt x="2376" y="6056"/>
                  </a:lnTo>
                  <a:lnTo>
                    <a:pt x="2352" y="6080"/>
                  </a:lnTo>
                  <a:lnTo>
                    <a:pt x="2352" y="24"/>
                  </a:lnTo>
                  <a:lnTo>
                    <a:pt x="2376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608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4380543" y="3790205"/>
              <a:ext cx="432288" cy="156369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4377613" y="3790205"/>
              <a:ext cx="435219" cy="1568452"/>
            </a:xfrm>
            <a:custGeom>
              <a:avLst/>
              <a:gdLst>
                <a:gd name="T0" fmla="*/ 0 w 2400"/>
                <a:gd name="T1" fmla="*/ 24 h 9232"/>
                <a:gd name="T2" fmla="*/ 24 w 2400"/>
                <a:gd name="T3" fmla="*/ 0 h 9232"/>
                <a:gd name="T4" fmla="*/ 2376 w 2400"/>
                <a:gd name="T5" fmla="*/ 0 h 9232"/>
                <a:gd name="T6" fmla="*/ 2400 w 2400"/>
                <a:gd name="T7" fmla="*/ 24 h 9232"/>
                <a:gd name="T8" fmla="*/ 2400 w 2400"/>
                <a:gd name="T9" fmla="*/ 9208 h 9232"/>
                <a:gd name="T10" fmla="*/ 2376 w 2400"/>
                <a:gd name="T11" fmla="*/ 9232 h 9232"/>
                <a:gd name="T12" fmla="*/ 24 w 2400"/>
                <a:gd name="T13" fmla="*/ 9232 h 9232"/>
                <a:gd name="T14" fmla="*/ 0 w 2400"/>
                <a:gd name="T15" fmla="*/ 9208 h 9232"/>
                <a:gd name="T16" fmla="*/ 0 w 2400"/>
                <a:gd name="T17" fmla="*/ 24 h 9232"/>
                <a:gd name="T18" fmla="*/ 48 w 2400"/>
                <a:gd name="T19" fmla="*/ 9208 h 9232"/>
                <a:gd name="T20" fmla="*/ 24 w 2400"/>
                <a:gd name="T21" fmla="*/ 9184 h 9232"/>
                <a:gd name="T22" fmla="*/ 2376 w 2400"/>
                <a:gd name="T23" fmla="*/ 9184 h 9232"/>
                <a:gd name="T24" fmla="*/ 2352 w 2400"/>
                <a:gd name="T25" fmla="*/ 9208 h 9232"/>
                <a:gd name="T26" fmla="*/ 2352 w 2400"/>
                <a:gd name="T27" fmla="*/ 24 h 9232"/>
                <a:gd name="T28" fmla="*/ 2376 w 2400"/>
                <a:gd name="T29" fmla="*/ 48 h 9232"/>
                <a:gd name="T30" fmla="*/ 24 w 2400"/>
                <a:gd name="T31" fmla="*/ 48 h 9232"/>
                <a:gd name="T32" fmla="*/ 48 w 2400"/>
                <a:gd name="T33" fmla="*/ 24 h 9232"/>
                <a:gd name="T34" fmla="*/ 48 w 2400"/>
                <a:gd name="T35" fmla="*/ 9208 h 9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0" h="9232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2376" y="0"/>
                  </a:lnTo>
                  <a:cubicBezTo>
                    <a:pt x="2390" y="0"/>
                    <a:pt x="2400" y="11"/>
                    <a:pt x="2400" y="24"/>
                  </a:cubicBezTo>
                  <a:lnTo>
                    <a:pt x="2400" y="9208"/>
                  </a:lnTo>
                  <a:cubicBezTo>
                    <a:pt x="2400" y="9222"/>
                    <a:pt x="2390" y="9232"/>
                    <a:pt x="2376" y="9232"/>
                  </a:cubicBezTo>
                  <a:lnTo>
                    <a:pt x="24" y="9232"/>
                  </a:lnTo>
                  <a:cubicBezTo>
                    <a:pt x="11" y="9232"/>
                    <a:pt x="0" y="9222"/>
                    <a:pt x="0" y="9208"/>
                  </a:cubicBezTo>
                  <a:lnTo>
                    <a:pt x="0" y="24"/>
                  </a:lnTo>
                  <a:close/>
                  <a:moveTo>
                    <a:pt x="48" y="9208"/>
                  </a:moveTo>
                  <a:lnTo>
                    <a:pt x="24" y="9184"/>
                  </a:lnTo>
                  <a:lnTo>
                    <a:pt x="2376" y="9184"/>
                  </a:lnTo>
                  <a:lnTo>
                    <a:pt x="2352" y="9208"/>
                  </a:lnTo>
                  <a:lnTo>
                    <a:pt x="2352" y="24"/>
                  </a:lnTo>
                  <a:lnTo>
                    <a:pt x="2376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920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2205914" y="1956640"/>
              <a:ext cx="8792" cy="3397255"/>
            </a:xfrm>
            <a:prstGeom prst="rect">
              <a:avLst/>
            </a:pr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2147298" y="1953465"/>
              <a:ext cx="63012" cy="3405192"/>
            </a:xfrm>
            <a:custGeom>
              <a:avLst/>
              <a:gdLst>
                <a:gd name="T0" fmla="*/ 0 w 43"/>
                <a:gd name="T1" fmla="*/ 2139 h 2145"/>
                <a:gd name="T2" fmla="*/ 43 w 43"/>
                <a:gd name="T3" fmla="*/ 2139 h 2145"/>
                <a:gd name="T4" fmla="*/ 43 w 43"/>
                <a:gd name="T5" fmla="*/ 2145 h 2145"/>
                <a:gd name="T6" fmla="*/ 0 w 43"/>
                <a:gd name="T7" fmla="*/ 2145 h 2145"/>
                <a:gd name="T8" fmla="*/ 0 w 43"/>
                <a:gd name="T9" fmla="*/ 2139 h 2145"/>
                <a:gd name="T10" fmla="*/ 0 w 43"/>
                <a:gd name="T11" fmla="*/ 1925 h 2145"/>
                <a:gd name="T12" fmla="*/ 43 w 43"/>
                <a:gd name="T13" fmla="*/ 1925 h 2145"/>
                <a:gd name="T14" fmla="*/ 43 w 43"/>
                <a:gd name="T15" fmla="*/ 1931 h 2145"/>
                <a:gd name="T16" fmla="*/ 0 w 43"/>
                <a:gd name="T17" fmla="*/ 1931 h 2145"/>
                <a:gd name="T18" fmla="*/ 0 w 43"/>
                <a:gd name="T19" fmla="*/ 1925 h 2145"/>
                <a:gd name="T20" fmla="*/ 0 w 43"/>
                <a:gd name="T21" fmla="*/ 1712 h 2145"/>
                <a:gd name="T22" fmla="*/ 43 w 43"/>
                <a:gd name="T23" fmla="*/ 1712 h 2145"/>
                <a:gd name="T24" fmla="*/ 43 w 43"/>
                <a:gd name="T25" fmla="*/ 1718 h 2145"/>
                <a:gd name="T26" fmla="*/ 0 w 43"/>
                <a:gd name="T27" fmla="*/ 1718 h 2145"/>
                <a:gd name="T28" fmla="*/ 0 w 43"/>
                <a:gd name="T29" fmla="*/ 1712 h 2145"/>
                <a:gd name="T30" fmla="*/ 0 w 43"/>
                <a:gd name="T31" fmla="*/ 1498 h 2145"/>
                <a:gd name="T32" fmla="*/ 43 w 43"/>
                <a:gd name="T33" fmla="*/ 1498 h 2145"/>
                <a:gd name="T34" fmla="*/ 43 w 43"/>
                <a:gd name="T35" fmla="*/ 1504 h 2145"/>
                <a:gd name="T36" fmla="*/ 0 w 43"/>
                <a:gd name="T37" fmla="*/ 1504 h 2145"/>
                <a:gd name="T38" fmla="*/ 0 w 43"/>
                <a:gd name="T39" fmla="*/ 1498 h 2145"/>
                <a:gd name="T40" fmla="*/ 0 w 43"/>
                <a:gd name="T41" fmla="*/ 1284 h 2145"/>
                <a:gd name="T42" fmla="*/ 43 w 43"/>
                <a:gd name="T43" fmla="*/ 1284 h 2145"/>
                <a:gd name="T44" fmla="*/ 43 w 43"/>
                <a:gd name="T45" fmla="*/ 1290 h 2145"/>
                <a:gd name="T46" fmla="*/ 0 w 43"/>
                <a:gd name="T47" fmla="*/ 1290 h 2145"/>
                <a:gd name="T48" fmla="*/ 0 w 43"/>
                <a:gd name="T49" fmla="*/ 1284 h 2145"/>
                <a:gd name="T50" fmla="*/ 0 w 43"/>
                <a:gd name="T51" fmla="*/ 1070 h 2145"/>
                <a:gd name="T52" fmla="*/ 43 w 43"/>
                <a:gd name="T53" fmla="*/ 1070 h 2145"/>
                <a:gd name="T54" fmla="*/ 43 w 43"/>
                <a:gd name="T55" fmla="*/ 1076 h 2145"/>
                <a:gd name="T56" fmla="*/ 0 w 43"/>
                <a:gd name="T57" fmla="*/ 1076 h 2145"/>
                <a:gd name="T58" fmla="*/ 0 w 43"/>
                <a:gd name="T59" fmla="*/ 1070 h 2145"/>
                <a:gd name="T60" fmla="*/ 0 w 43"/>
                <a:gd name="T61" fmla="*/ 856 h 2145"/>
                <a:gd name="T62" fmla="*/ 43 w 43"/>
                <a:gd name="T63" fmla="*/ 856 h 2145"/>
                <a:gd name="T64" fmla="*/ 43 w 43"/>
                <a:gd name="T65" fmla="*/ 862 h 2145"/>
                <a:gd name="T66" fmla="*/ 0 w 43"/>
                <a:gd name="T67" fmla="*/ 862 h 2145"/>
                <a:gd name="T68" fmla="*/ 0 w 43"/>
                <a:gd name="T69" fmla="*/ 856 h 2145"/>
                <a:gd name="T70" fmla="*/ 0 w 43"/>
                <a:gd name="T71" fmla="*/ 642 h 2145"/>
                <a:gd name="T72" fmla="*/ 43 w 43"/>
                <a:gd name="T73" fmla="*/ 642 h 2145"/>
                <a:gd name="T74" fmla="*/ 43 w 43"/>
                <a:gd name="T75" fmla="*/ 647 h 2145"/>
                <a:gd name="T76" fmla="*/ 0 w 43"/>
                <a:gd name="T77" fmla="*/ 647 h 2145"/>
                <a:gd name="T78" fmla="*/ 0 w 43"/>
                <a:gd name="T79" fmla="*/ 642 h 2145"/>
                <a:gd name="T80" fmla="*/ 0 w 43"/>
                <a:gd name="T81" fmla="*/ 428 h 2145"/>
                <a:gd name="T82" fmla="*/ 43 w 43"/>
                <a:gd name="T83" fmla="*/ 428 h 2145"/>
                <a:gd name="T84" fmla="*/ 43 w 43"/>
                <a:gd name="T85" fmla="*/ 433 h 2145"/>
                <a:gd name="T86" fmla="*/ 0 w 43"/>
                <a:gd name="T87" fmla="*/ 433 h 2145"/>
                <a:gd name="T88" fmla="*/ 0 w 43"/>
                <a:gd name="T89" fmla="*/ 428 h 2145"/>
                <a:gd name="T90" fmla="*/ 0 w 43"/>
                <a:gd name="T91" fmla="*/ 214 h 2145"/>
                <a:gd name="T92" fmla="*/ 43 w 43"/>
                <a:gd name="T93" fmla="*/ 214 h 2145"/>
                <a:gd name="T94" fmla="*/ 43 w 43"/>
                <a:gd name="T95" fmla="*/ 219 h 2145"/>
                <a:gd name="T96" fmla="*/ 0 w 43"/>
                <a:gd name="T97" fmla="*/ 219 h 2145"/>
                <a:gd name="T98" fmla="*/ 0 w 43"/>
                <a:gd name="T99" fmla="*/ 214 h 2145"/>
                <a:gd name="T100" fmla="*/ 0 w 43"/>
                <a:gd name="T101" fmla="*/ 0 h 2145"/>
                <a:gd name="T102" fmla="*/ 43 w 43"/>
                <a:gd name="T103" fmla="*/ 0 h 2145"/>
                <a:gd name="T104" fmla="*/ 43 w 43"/>
                <a:gd name="T105" fmla="*/ 5 h 2145"/>
                <a:gd name="T106" fmla="*/ 0 w 43"/>
                <a:gd name="T107" fmla="*/ 5 h 2145"/>
                <a:gd name="T108" fmla="*/ 0 w 43"/>
                <a:gd name="T10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2145">
                  <a:moveTo>
                    <a:pt x="0" y="2139"/>
                  </a:moveTo>
                  <a:lnTo>
                    <a:pt x="43" y="2139"/>
                  </a:lnTo>
                  <a:lnTo>
                    <a:pt x="43" y="2145"/>
                  </a:lnTo>
                  <a:lnTo>
                    <a:pt x="0" y="2145"/>
                  </a:lnTo>
                  <a:lnTo>
                    <a:pt x="0" y="2139"/>
                  </a:lnTo>
                  <a:close/>
                  <a:moveTo>
                    <a:pt x="0" y="1925"/>
                  </a:moveTo>
                  <a:lnTo>
                    <a:pt x="43" y="1925"/>
                  </a:lnTo>
                  <a:lnTo>
                    <a:pt x="43" y="1931"/>
                  </a:lnTo>
                  <a:lnTo>
                    <a:pt x="0" y="1931"/>
                  </a:lnTo>
                  <a:lnTo>
                    <a:pt x="0" y="1925"/>
                  </a:lnTo>
                  <a:close/>
                  <a:moveTo>
                    <a:pt x="0" y="1712"/>
                  </a:moveTo>
                  <a:lnTo>
                    <a:pt x="43" y="1712"/>
                  </a:lnTo>
                  <a:lnTo>
                    <a:pt x="43" y="1718"/>
                  </a:lnTo>
                  <a:lnTo>
                    <a:pt x="0" y="1718"/>
                  </a:lnTo>
                  <a:lnTo>
                    <a:pt x="0" y="1712"/>
                  </a:lnTo>
                  <a:close/>
                  <a:moveTo>
                    <a:pt x="0" y="1498"/>
                  </a:moveTo>
                  <a:lnTo>
                    <a:pt x="43" y="1498"/>
                  </a:lnTo>
                  <a:lnTo>
                    <a:pt x="43" y="1504"/>
                  </a:lnTo>
                  <a:lnTo>
                    <a:pt x="0" y="1504"/>
                  </a:lnTo>
                  <a:lnTo>
                    <a:pt x="0" y="1498"/>
                  </a:lnTo>
                  <a:close/>
                  <a:moveTo>
                    <a:pt x="0" y="1284"/>
                  </a:moveTo>
                  <a:lnTo>
                    <a:pt x="43" y="1284"/>
                  </a:lnTo>
                  <a:lnTo>
                    <a:pt x="43" y="1290"/>
                  </a:lnTo>
                  <a:lnTo>
                    <a:pt x="0" y="1290"/>
                  </a:lnTo>
                  <a:lnTo>
                    <a:pt x="0" y="1284"/>
                  </a:lnTo>
                  <a:close/>
                  <a:moveTo>
                    <a:pt x="0" y="1070"/>
                  </a:moveTo>
                  <a:lnTo>
                    <a:pt x="43" y="1070"/>
                  </a:lnTo>
                  <a:lnTo>
                    <a:pt x="43" y="1076"/>
                  </a:lnTo>
                  <a:lnTo>
                    <a:pt x="0" y="1076"/>
                  </a:lnTo>
                  <a:lnTo>
                    <a:pt x="0" y="1070"/>
                  </a:lnTo>
                  <a:close/>
                  <a:moveTo>
                    <a:pt x="0" y="856"/>
                  </a:moveTo>
                  <a:lnTo>
                    <a:pt x="43" y="856"/>
                  </a:lnTo>
                  <a:lnTo>
                    <a:pt x="43" y="862"/>
                  </a:lnTo>
                  <a:lnTo>
                    <a:pt x="0" y="862"/>
                  </a:lnTo>
                  <a:lnTo>
                    <a:pt x="0" y="856"/>
                  </a:lnTo>
                  <a:close/>
                  <a:moveTo>
                    <a:pt x="0" y="642"/>
                  </a:moveTo>
                  <a:lnTo>
                    <a:pt x="43" y="642"/>
                  </a:lnTo>
                  <a:lnTo>
                    <a:pt x="43" y="647"/>
                  </a:lnTo>
                  <a:lnTo>
                    <a:pt x="0" y="647"/>
                  </a:lnTo>
                  <a:lnTo>
                    <a:pt x="0" y="642"/>
                  </a:lnTo>
                  <a:close/>
                  <a:moveTo>
                    <a:pt x="0" y="428"/>
                  </a:moveTo>
                  <a:lnTo>
                    <a:pt x="43" y="428"/>
                  </a:lnTo>
                  <a:lnTo>
                    <a:pt x="43" y="433"/>
                  </a:lnTo>
                  <a:lnTo>
                    <a:pt x="0" y="433"/>
                  </a:lnTo>
                  <a:lnTo>
                    <a:pt x="0" y="428"/>
                  </a:lnTo>
                  <a:close/>
                  <a:moveTo>
                    <a:pt x="0" y="214"/>
                  </a:moveTo>
                  <a:lnTo>
                    <a:pt x="43" y="214"/>
                  </a:lnTo>
                  <a:lnTo>
                    <a:pt x="43" y="219"/>
                  </a:lnTo>
                  <a:lnTo>
                    <a:pt x="0" y="219"/>
                  </a:lnTo>
                  <a:lnTo>
                    <a:pt x="0" y="214"/>
                  </a:lnTo>
                  <a:close/>
                  <a:moveTo>
                    <a:pt x="0" y="0"/>
                  </a:moveTo>
                  <a:lnTo>
                    <a:pt x="43" y="0"/>
                  </a:lnTo>
                  <a:lnTo>
                    <a:pt x="43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2210310" y="5349132"/>
              <a:ext cx="2894133" cy="9525"/>
            </a:xfrm>
            <a:prstGeom prst="rect">
              <a:avLst/>
            </a:pr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205914" y="5353895"/>
              <a:ext cx="2902926" cy="69850"/>
            </a:xfrm>
            <a:custGeom>
              <a:avLst/>
              <a:gdLst>
                <a:gd name="T0" fmla="*/ 6 w 1981"/>
                <a:gd name="T1" fmla="*/ 0 h 44"/>
                <a:gd name="T2" fmla="*/ 6 w 1981"/>
                <a:gd name="T3" fmla="*/ 44 h 44"/>
                <a:gd name="T4" fmla="*/ 0 w 1981"/>
                <a:gd name="T5" fmla="*/ 44 h 44"/>
                <a:gd name="T6" fmla="*/ 0 w 1981"/>
                <a:gd name="T7" fmla="*/ 0 h 44"/>
                <a:gd name="T8" fmla="*/ 6 w 1981"/>
                <a:gd name="T9" fmla="*/ 0 h 44"/>
                <a:gd name="T10" fmla="*/ 994 w 1981"/>
                <a:gd name="T11" fmla="*/ 0 h 44"/>
                <a:gd name="T12" fmla="*/ 994 w 1981"/>
                <a:gd name="T13" fmla="*/ 44 h 44"/>
                <a:gd name="T14" fmla="*/ 988 w 1981"/>
                <a:gd name="T15" fmla="*/ 44 h 44"/>
                <a:gd name="T16" fmla="*/ 988 w 1981"/>
                <a:gd name="T17" fmla="*/ 0 h 44"/>
                <a:gd name="T18" fmla="*/ 994 w 1981"/>
                <a:gd name="T19" fmla="*/ 0 h 44"/>
                <a:gd name="T20" fmla="*/ 1981 w 1981"/>
                <a:gd name="T21" fmla="*/ 0 h 44"/>
                <a:gd name="T22" fmla="*/ 1981 w 1981"/>
                <a:gd name="T23" fmla="*/ 44 h 44"/>
                <a:gd name="T24" fmla="*/ 1975 w 1981"/>
                <a:gd name="T25" fmla="*/ 44 h 44"/>
                <a:gd name="T26" fmla="*/ 1975 w 1981"/>
                <a:gd name="T27" fmla="*/ 0 h 44"/>
                <a:gd name="T28" fmla="*/ 1981 w 1981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81" h="44">
                  <a:moveTo>
                    <a:pt x="6" y="0"/>
                  </a:moveTo>
                  <a:lnTo>
                    <a:pt x="6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994" y="0"/>
                  </a:moveTo>
                  <a:lnTo>
                    <a:pt x="994" y="44"/>
                  </a:lnTo>
                  <a:lnTo>
                    <a:pt x="988" y="44"/>
                  </a:lnTo>
                  <a:lnTo>
                    <a:pt x="988" y="0"/>
                  </a:lnTo>
                  <a:lnTo>
                    <a:pt x="994" y="0"/>
                  </a:lnTo>
                  <a:close/>
                  <a:moveTo>
                    <a:pt x="1981" y="0"/>
                  </a:moveTo>
                  <a:lnTo>
                    <a:pt x="1981" y="44"/>
                  </a:lnTo>
                  <a:lnTo>
                    <a:pt x="1975" y="44"/>
                  </a:lnTo>
                  <a:lnTo>
                    <a:pt x="1975" y="0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1725268" y="5223720"/>
              <a:ext cx="44547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0%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1725268" y="4522044"/>
              <a:ext cx="44547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4%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1725268" y="3841005"/>
              <a:ext cx="44547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8%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4" name="Rectangle 25"/>
            <p:cNvSpPr>
              <a:spLocks noChangeArrowheads="1"/>
            </p:cNvSpPr>
            <p:nvPr/>
          </p:nvSpPr>
          <p:spPr bwMode="auto">
            <a:xfrm>
              <a:off x="1608037" y="3163142"/>
              <a:ext cx="61692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12%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7" name="Rectangle 27"/>
            <p:cNvSpPr>
              <a:spLocks noChangeArrowheads="1"/>
            </p:cNvSpPr>
            <p:nvPr/>
          </p:nvSpPr>
          <p:spPr bwMode="auto">
            <a:xfrm>
              <a:off x="1608037" y="2483691"/>
              <a:ext cx="61692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16%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29"/>
            <p:cNvSpPr>
              <a:spLocks noChangeArrowheads="1"/>
            </p:cNvSpPr>
            <p:nvPr/>
          </p:nvSpPr>
          <p:spPr bwMode="auto">
            <a:xfrm>
              <a:off x="1608037" y="1804240"/>
              <a:ext cx="61692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20%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30"/>
            <p:cNvSpPr>
              <a:spLocks noChangeArrowheads="1"/>
            </p:cNvSpPr>
            <p:nvPr/>
          </p:nvSpPr>
          <p:spPr bwMode="auto">
            <a:xfrm>
              <a:off x="2195656" y="5363420"/>
              <a:ext cx="1447799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CAR&lt;15%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1" name="Rectangle 31"/>
            <p:cNvSpPr>
              <a:spLocks noChangeArrowheads="1"/>
            </p:cNvSpPr>
            <p:nvPr/>
          </p:nvSpPr>
          <p:spPr bwMode="auto">
            <a:xfrm>
              <a:off x="3844213" y="5363420"/>
              <a:ext cx="1521069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CAR</a:t>
              </a:r>
              <a:r>
                <a:rPr lang="en-GB" sz="2400" dirty="0"/>
                <a:t> </a:t>
              </a:r>
              <a:r>
                <a:rPr lang="en-GB" sz="2400" dirty="0" smtClean="0"/>
                <a:t>≥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15%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08840" y="2780928"/>
            <a:ext cx="3855648" cy="2092924"/>
            <a:chOff x="5108840" y="2996952"/>
            <a:chExt cx="3855648" cy="2092924"/>
          </a:xfrm>
        </p:grpSpPr>
        <p:sp>
          <p:nvSpPr>
            <p:cNvPr id="1034" name="Rectangle 34"/>
            <p:cNvSpPr>
              <a:spLocks noChangeArrowheads="1"/>
            </p:cNvSpPr>
            <p:nvPr/>
          </p:nvSpPr>
          <p:spPr bwMode="auto">
            <a:xfrm>
              <a:off x="5662754" y="3123454"/>
              <a:ext cx="2293326" cy="738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Predicted risk on</a:t>
              </a:r>
              <a:b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</a:b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OMT alone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9" name="Rectangle 39"/>
            <p:cNvSpPr>
              <a:spLocks noChangeArrowheads="1"/>
            </p:cNvSpPr>
            <p:nvPr/>
          </p:nvSpPr>
          <p:spPr bwMode="auto">
            <a:xfrm>
              <a:off x="5631981" y="4095006"/>
              <a:ext cx="3116872" cy="738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Observed risk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in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ICSS</a:t>
              </a:r>
              <a:b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</a:b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 those allocated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CEA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299121" y="3401113"/>
              <a:ext cx="208983" cy="31591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97813" y="4293096"/>
              <a:ext cx="210291" cy="298227"/>
            </a:xfrm>
            <a:prstGeom prst="rect">
              <a:avLst/>
            </a:prstGeom>
            <a:solidFill>
              <a:srgbClr val="31E3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08840" y="2996952"/>
              <a:ext cx="3855648" cy="20929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368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sz="3600" dirty="0" smtClean="0"/>
              <a:t>Outline </a:t>
            </a:r>
            <a:r>
              <a:rPr lang="en-GB" sz="3600" dirty="0"/>
              <a:t>of </a:t>
            </a:r>
            <a:r>
              <a:rPr lang="en-GB" sz="3600" dirty="0" smtClean="0"/>
              <a:t>talk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464496"/>
          </a:xfrm>
        </p:spPr>
        <p:txBody>
          <a:bodyPr/>
          <a:lstStyle/>
          <a:p>
            <a:r>
              <a:rPr lang="en-GB" dirty="0" smtClean="0"/>
              <a:t>Design of ECST-2</a:t>
            </a:r>
          </a:p>
          <a:p>
            <a:r>
              <a:rPr lang="en-GB" dirty="0" smtClean="0"/>
              <a:t>The target population</a:t>
            </a:r>
          </a:p>
          <a:p>
            <a:r>
              <a:rPr lang="en-GB" dirty="0"/>
              <a:t>Optimised medical therapy (OMT)</a:t>
            </a:r>
          </a:p>
          <a:p>
            <a:r>
              <a:rPr lang="en-GB" dirty="0" smtClean="0"/>
              <a:t>Selection of patients with CAR score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Improving risk prediction</a:t>
            </a:r>
          </a:p>
          <a:p>
            <a:r>
              <a:rPr lang="en-GB" dirty="0"/>
              <a:t>Collaboration with ACST-2</a:t>
            </a:r>
          </a:p>
          <a:p>
            <a:r>
              <a:rPr lang="en-GB" dirty="0" smtClean="0"/>
              <a:t>Update on recruitment in ECST-2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3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GB" sz="3600" dirty="0" smtClean="0"/>
              <a:t>What causes atherosclerotic plaque to rupture or ulceration?</a:t>
            </a:r>
            <a:endParaRPr lang="en-GB" sz="3600" dirty="0"/>
          </a:p>
        </p:txBody>
      </p:sp>
      <p:grpSp>
        <p:nvGrpSpPr>
          <p:cNvPr id="2" name="Group 10"/>
          <p:cNvGrpSpPr/>
          <p:nvPr/>
        </p:nvGrpSpPr>
        <p:grpSpPr>
          <a:xfrm>
            <a:off x="323534" y="1988840"/>
            <a:ext cx="8496944" cy="3672408"/>
            <a:chOff x="323528" y="2420888"/>
            <a:chExt cx="8496944" cy="367240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2782" b="33631"/>
            <a:stretch>
              <a:fillRect/>
            </a:stretch>
          </p:blipFill>
          <p:spPr bwMode="auto">
            <a:xfrm>
              <a:off x="2555776" y="2420888"/>
              <a:ext cx="3835409" cy="2736304"/>
            </a:xfrm>
            <a:prstGeom prst="rect">
              <a:avLst/>
            </a:prstGeom>
            <a:noFill/>
            <a:ln w="9525">
              <a:solidFill>
                <a:srgbClr val="E3296B"/>
              </a:solidFill>
              <a:miter lim="800000"/>
              <a:headEnd/>
              <a:tailEnd/>
            </a:ln>
          </p:spPr>
        </p:pic>
        <p:sp>
          <p:nvSpPr>
            <p:cNvPr id="6" name="Rectangular Callout 5"/>
            <p:cNvSpPr/>
            <p:nvPr/>
          </p:nvSpPr>
          <p:spPr>
            <a:xfrm>
              <a:off x="323528" y="4725144"/>
              <a:ext cx="2160240" cy="1368152"/>
            </a:xfrm>
            <a:prstGeom prst="wedgeRectCallout">
              <a:avLst>
                <a:gd name="adj1" fmla="val 151031"/>
                <a:gd name="adj2" fmla="val -147731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b="1" dirty="0" smtClean="0">
                  <a:solidFill>
                    <a:srgbClr val="FF0000"/>
                  </a:solidFill>
                </a:rPr>
                <a:t>Release of cytokines and enzymes which thin the fibrous cap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ular Callout 6"/>
            <p:cNvSpPr/>
            <p:nvPr/>
          </p:nvSpPr>
          <p:spPr>
            <a:xfrm>
              <a:off x="323528" y="3068960"/>
              <a:ext cx="2088232" cy="1224136"/>
            </a:xfrm>
            <a:prstGeom prst="wedgeRectCallout">
              <a:avLst>
                <a:gd name="adj1" fmla="val 84330"/>
                <a:gd name="adj2" fmla="val 2121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b="1" dirty="0" smtClean="0">
                  <a:solidFill>
                    <a:srgbClr val="FF0000"/>
                  </a:solidFill>
                </a:rPr>
                <a:t>Inflammation</a:t>
              </a:r>
              <a:br>
                <a:rPr lang="en-GB" b="1" dirty="0" smtClean="0">
                  <a:solidFill>
                    <a:srgbClr val="FF0000"/>
                  </a:solidFill>
                </a:rPr>
              </a:br>
              <a:r>
                <a:rPr lang="en-GB" b="1" dirty="0" smtClean="0">
                  <a:solidFill>
                    <a:srgbClr val="FF0000"/>
                  </a:solidFill>
                </a:rPr>
                <a:t>and activation of macrophages in lipid core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ular Callout 9"/>
            <p:cNvSpPr/>
            <p:nvPr/>
          </p:nvSpPr>
          <p:spPr>
            <a:xfrm>
              <a:off x="6516216" y="3140968"/>
              <a:ext cx="2304256" cy="1512168"/>
            </a:xfrm>
            <a:prstGeom prst="wedgeRectCallout">
              <a:avLst>
                <a:gd name="adj1" fmla="val -112091"/>
                <a:gd name="adj2" fmla="val -3371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b="1" dirty="0" smtClean="0">
                  <a:solidFill>
                    <a:srgbClr val="FF0000"/>
                  </a:solidFill>
                </a:rPr>
                <a:t>Rupture or ulceration of fibrous cap precipitates thrombosis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27786" y="4941204"/>
            <a:ext cx="63367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srgbClr val="000000"/>
                </a:solidFill>
                <a:latin typeface="Arial"/>
              </a:rPr>
              <a:t>Vulnerable plaque likely to rupture and cause stroke will have haemorrhage, active macrophages and/or a thin fibrous cap</a:t>
            </a:r>
            <a:endParaRPr lang="en-GB" sz="2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18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en-GB" sz="3600" dirty="0" smtClean="0"/>
              <a:t>Key question for current research: can we identify vulnerable plaque by in-vivo imaging (MR, Ultrasound, PET)?</a:t>
            </a:r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751E2-F82D-4D9E-8CB7-D62DB2CC1D36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26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6" y="2215405"/>
            <a:ext cx="7997407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5982379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Green = calcium</a:t>
            </a:r>
          </a:p>
          <a:p>
            <a:pPr algn="ctr"/>
            <a:r>
              <a:rPr lang="en-GB" sz="2400" dirty="0" smtClean="0"/>
              <a:t>Red = lipid core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5800" y="2204864"/>
            <a:ext cx="74006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Correlation of histology with ex vivo 9.4T MRI </a:t>
            </a:r>
            <a:r>
              <a:rPr lang="en-GB" sz="2400" dirty="0" smtClean="0">
                <a:solidFill>
                  <a:srgbClr val="FF0000"/>
                </a:solidFill>
              </a:rPr>
              <a:t>at UCL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ECST-2 Imaging secondary hypothesis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use of brain and plaque imaging will identify </a:t>
            </a:r>
            <a:r>
              <a:rPr lang="en-GB" dirty="0" smtClean="0"/>
              <a:t>a </a:t>
            </a:r>
            <a:r>
              <a:rPr lang="en-GB" dirty="0"/>
              <a:t>subgroup of individual patients in the trial at increased risk of recurrent stroke on OMT alone, who in future would be better managed by adding carotid </a:t>
            </a:r>
            <a:r>
              <a:rPr lang="en-GB" dirty="0" smtClean="0"/>
              <a:t>revascularisation to </a:t>
            </a:r>
            <a:r>
              <a:rPr lang="en-GB" dirty="0"/>
              <a:t>OMT. 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67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59632"/>
            <a:ext cx="8568952" cy="5481736"/>
          </a:xfrm>
        </p:spPr>
        <p:txBody>
          <a:bodyPr lIns="90488" tIns="44450" rIns="90488" bIns="44450"/>
          <a:lstStyle/>
          <a:p>
            <a:pPr marL="0" indent="-400050">
              <a:spcAft>
                <a:spcPts val="600"/>
              </a:spcAft>
              <a:defRPr/>
            </a:pPr>
            <a:r>
              <a:rPr lang="en-GB" sz="2800" dirty="0" smtClean="0"/>
              <a:t>Development and testing of clinical scores</a:t>
            </a:r>
          </a:p>
          <a:p>
            <a:pPr marL="0" indent="-400050">
              <a:spcAft>
                <a:spcPts val="600"/>
              </a:spcAft>
              <a:defRPr/>
            </a:pPr>
            <a:r>
              <a:rPr lang="en-GB" sz="2800" dirty="0" smtClean="0"/>
              <a:t>Brain MRI to predict risk of revascularisation/OMT</a:t>
            </a:r>
          </a:p>
          <a:p>
            <a:pPr marL="0" indent="-400050">
              <a:spcAft>
                <a:spcPts val="600"/>
              </a:spcAft>
              <a:defRPr/>
            </a:pPr>
            <a:r>
              <a:rPr lang="en-GB" sz="2800" dirty="0" smtClean="0"/>
              <a:t>3-D Ultrasound </a:t>
            </a:r>
            <a:r>
              <a:rPr lang="en-GB" sz="2800" dirty="0"/>
              <a:t>to predict risk of </a:t>
            </a:r>
            <a:r>
              <a:rPr lang="en-GB" sz="2800" dirty="0" smtClean="0"/>
              <a:t>revascularisation/OMT</a:t>
            </a:r>
            <a:endParaRPr lang="en-GB" sz="2800" dirty="0"/>
          </a:p>
          <a:p>
            <a:pPr marL="0" indent="-400050">
              <a:spcAft>
                <a:spcPts val="600"/>
              </a:spcAft>
              <a:defRPr/>
            </a:pPr>
            <a:r>
              <a:rPr lang="en-GB" sz="2800" dirty="0" smtClean="0"/>
              <a:t>MRI plaque imaging </a:t>
            </a:r>
            <a:r>
              <a:rPr lang="en-GB" sz="2800" dirty="0"/>
              <a:t>to predict risk of </a:t>
            </a:r>
            <a:r>
              <a:rPr lang="en-GB" sz="2800" dirty="0" smtClean="0"/>
              <a:t>revascularisation/OMT</a:t>
            </a:r>
            <a:endParaRPr lang="en-GB" sz="2800" dirty="0"/>
          </a:p>
          <a:p>
            <a:pPr marL="0" indent="-400050">
              <a:spcAft>
                <a:spcPts val="600"/>
              </a:spcAft>
              <a:defRPr/>
            </a:pPr>
            <a:r>
              <a:rPr lang="en-GB" sz="2800" dirty="0" smtClean="0"/>
              <a:t>? TCD emboli detection </a:t>
            </a:r>
            <a:r>
              <a:rPr lang="en-GB" sz="2800" dirty="0"/>
              <a:t>to predict </a:t>
            </a:r>
            <a:r>
              <a:rPr lang="en-GB" sz="2800" dirty="0" smtClean="0"/>
              <a:t>risk</a:t>
            </a:r>
          </a:p>
          <a:p>
            <a:pPr marL="0" indent="-400050">
              <a:spcAft>
                <a:spcPts val="600"/>
              </a:spcAft>
              <a:defRPr/>
            </a:pPr>
            <a:r>
              <a:rPr lang="en-GB" sz="2800" dirty="0" smtClean="0"/>
              <a:t>? PET </a:t>
            </a:r>
            <a:r>
              <a:rPr lang="en-GB" sz="2800" dirty="0"/>
              <a:t>plaque imaging to predict </a:t>
            </a:r>
            <a:r>
              <a:rPr lang="en-GB" sz="2800" dirty="0" smtClean="0"/>
              <a:t>risk</a:t>
            </a:r>
          </a:p>
          <a:p>
            <a:pPr marL="0" indent="-400050">
              <a:spcAft>
                <a:spcPts val="600"/>
              </a:spcAft>
              <a:defRPr/>
            </a:pPr>
            <a:r>
              <a:rPr lang="en-GB" sz="2800" dirty="0" smtClean="0"/>
              <a:t>Combine different modalities to improve prediction</a:t>
            </a:r>
          </a:p>
          <a:p>
            <a:pPr marL="0" indent="-400050">
              <a:spcAft>
                <a:spcPts val="600"/>
              </a:spcAft>
              <a:defRPr/>
            </a:pPr>
            <a:r>
              <a:rPr lang="en-GB" sz="2800" dirty="0" smtClean="0"/>
              <a:t>Test the models developed in other trials</a:t>
            </a:r>
            <a:endParaRPr lang="en-GB" sz="2800" dirty="0"/>
          </a:p>
          <a:p>
            <a:pPr marL="685800" lvl="2">
              <a:spcAft>
                <a:spcPts val="600"/>
              </a:spcAft>
              <a:defRPr/>
            </a:pPr>
            <a:endParaRPr lang="en-GB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116632"/>
            <a:ext cx="86409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600" kern="0" dirty="0" smtClean="0"/>
              <a:t>Secondary studies in ECST-2</a:t>
            </a:r>
            <a:br>
              <a:rPr lang="en-GB" sz="3600" kern="0" dirty="0" smtClean="0"/>
            </a:br>
            <a:r>
              <a:rPr lang="en-GB" sz="3200" kern="0" dirty="0" smtClean="0">
                <a:solidFill>
                  <a:srgbClr val="FF0000"/>
                </a:solidFill>
              </a:rPr>
              <a:t>Improving risk prediction in carotid disease</a:t>
            </a:r>
            <a:endParaRPr lang="en-GB" sz="3200" kern="0" dirty="0"/>
          </a:p>
        </p:txBody>
      </p:sp>
    </p:spTree>
    <p:extLst>
      <p:ext uri="{BB962C8B-B14F-4D97-AF65-F5344CB8AC3E}">
        <p14:creationId xmlns:p14="http://schemas.microsoft.com/office/powerpoint/2010/main" val="165034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sz="3600" dirty="0" smtClean="0"/>
              <a:t>Outline </a:t>
            </a:r>
            <a:r>
              <a:rPr lang="en-GB" sz="3600" dirty="0"/>
              <a:t>of </a:t>
            </a:r>
            <a:r>
              <a:rPr lang="en-GB" sz="3600" dirty="0" smtClean="0"/>
              <a:t>talk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464496"/>
          </a:xfrm>
        </p:spPr>
        <p:txBody>
          <a:bodyPr/>
          <a:lstStyle/>
          <a:p>
            <a:r>
              <a:rPr lang="en-GB" dirty="0" smtClean="0"/>
              <a:t>Design of ECST-2</a:t>
            </a:r>
          </a:p>
          <a:p>
            <a:r>
              <a:rPr lang="en-GB" dirty="0" smtClean="0"/>
              <a:t>The target population</a:t>
            </a:r>
          </a:p>
          <a:p>
            <a:r>
              <a:rPr lang="en-GB" dirty="0"/>
              <a:t>Optimised medical therapy (OMT)</a:t>
            </a:r>
          </a:p>
          <a:p>
            <a:r>
              <a:rPr lang="en-GB" dirty="0" smtClean="0"/>
              <a:t>Selection of patients with CAR score</a:t>
            </a:r>
          </a:p>
          <a:p>
            <a:r>
              <a:rPr lang="en-GB" dirty="0" smtClean="0"/>
              <a:t>Improving risk prediction</a:t>
            </a:r>
          </a:p>
          <a:p>
            <a:r>
              <a:rPr lang="en-GB" dirty="0">
                <a:solidFill>
                  <a:srgbClr val="FF0000"/>
                </a:solidFill>
              </a:rPr>
              <a:t>Collaboration with ACST-2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Update on recruitment in ECST-2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6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652" y="332656"/>
            <a:ext cx="7930351" cy="6264696"/>
            <a:chOff x="107652" y="332656"/>
            <a:chExt cx="7930351" cy="6264696"/>
          </a:xfrm>
        </p:grpSpPr>
        <p:sp>
          <p:nvSpPr>
            <p:cNvPr id="86" name="Flowchart: Process 85"/>
            <p:cNvSpPr/>
            <p:nvPr/>
          </p:nvSpPr>
          <p:spPr bwMode="auto">
            <a:xfrm>
              <a:off x="3851920" y="3393040"/>
              <a:ext cx="1800000" cy="43200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Randomisation</a:t>
              </a:r>
              <a:r>
                <a:rPr lang="de-CH" sz="11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in ECST-2</a:t>
              </a:r>
              <a:endParaRPr lang="de-CH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6238003" y="4221128"/>
              <a:ext cx="1800000" cy="36000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OMT plus CEA</a:t>
              </a:r>
              <a:endParaRPr lang="de-CH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1496420" y="4221128"/>
              <a:ext cx="1800000" cy="36000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OMT</a:t>
              </a:r>
              <a:endParaRPr lang="de-CH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1" name="Elbow Connector 90"/>
            <p:cNvCxnSpPr>
              <a:stCxn id="86" idx="2"/>
              <a:endCxn id="88" idx="0"/>
            </p:cNvCxnSpPr>
            <p:nvPr/>
          </p:nvCxnSpPr>
          <p:spPr bwMode="auto">
            <a:xfrm rot="16200000" flipH="1">
              <a:off x="5746917" y="2830042"/>
              <a:ext cx="396088" cy="2386083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>
              <a:stCxn id="86" idx="2"/>
              <a:endCxn id="89" idx="0"/>
            </p:cNvCxnSpPr>
            <p:nvPr/>
          </p:nvCxnSpPr>
          <p:spPr bwMode="auto">
            <a:xfrm rot="5400000">
              <a:off x="3376126" y="2845334"/>
              <a:ext cx="396088" cy="235550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9" idx="2"/>
            </p:cNvCxnSpPr>
            <p:nvPr/>
          </p:nvCxnSpPr>
          <p:spPr bwMode="auto">
            <a:xfrm flipH="1">
              <a:off x="2396026" y="4581128"/>
              <a:ext cx="394" cy="176424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88" idx="2"/>
            </p:cNvCxnSpPr>
            <p:nvPr/>
          </p:nvCxnSpPr>
          <p:spPr bwMode="auto">
            <a:xfrm>
              <a:off x="7138003" y="4581128"/>
              <a:ext cx="4581" cy="176424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40" idx="3"/>
            </p:cNvCxnSpPr>
            <p:nvPr/>
          </p:nvCxnSpPr>
          <p:spPr bwMode="auto">
            <a:xfrm>
              <a:off x="5669915" y="5625232"/>
              <a:ext cx="1472669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40" idx="1"/>
            </p:cNvCxnSpPr>
            <p:nvPr/>
          </p:nvCxnSpPr>
          <p:spPr bwMode="auto">
            <a:xfrm flipH="1">
              <a:off x="2406967" y="5625232"/>
              <a:ext cx="1465719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07652" y="1205404"/>
              <a:ext cx="3466518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100" i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Legend: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CH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carotid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artery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risk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score</a:t>
              </a:r>
              <a:endParaRPr lang="de-CH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CEA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carotid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endarterectomy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carotid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surgery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ECST-2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The 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second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European </a:t>
              </a:r>
              <a:r>
                <a:rPr lang="de-CH" sz="1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arotid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Surgery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Trial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</a:t>
              </a:r>
              <a:endParaRPr lang="de-CH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CH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MRI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de-CH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magnetic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resonance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imaging</a:t>
              </a:r>
              <a:endParaRPr lang="de-CH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OMT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de-CH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optimised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medical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therapy</a:t>
              </a:r>
              <a:endParaRPr lang="de-CH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years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old</a:t>
              </a: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5" name="Flowchart: Process 34"/>
            <p:cNvSpPr/>
            <p:nvPr/>
          </p:nvSpPr>
          <p:spPr bwMode="auto">
            <a:xfrm>
              <a:off x="3872686" y="5733256"/>
              <a:ext cx="1797229" cy="216000"/>
            </a:xfrm>
            <a:prstGeom prst="flowChart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MRI  </a:t>
              </a:r>
              <a:r>
                <a:rPr lang="de-CH" sz="11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brain</a:t>
              </a:r>
              <a:endParaRPr lang="de-CH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lowchart: Process 39"/>
            <p:cNvSpPr/>
            <p:nvPr/>
          </p:nvSpPr>
          <p:spPr bwMode="auto">
            <a:xfrm>
              <a:off x="3872686" y="5517232"/>
              <a:ext cx="1797229" cy="216000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Clinical </a:t>
              </a:r>
              <a:r>
                <a:rPr lang="de-CH" sz="11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de-CH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lowchart: Process 85"/>
            <p:cNvSpPr/>
            <p:nvPr/>
          </p:nvSpPr>
          <p:spPr bwMode="auto">
            <a:xfrm>
              <a:off x="3851920" y="332656"/>
              <a:ext cx="1800000" cy="61200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Any patient with</a:t>
              </a:r>
              <a:br>
                <a:rPr lang="de-CH" sz="11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CH" sz="11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carotid stenosis ≥50%</a:t>
              </a:r>
              <a:endParaRPr lang="de-CH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lowchart: Process 85"/>
            <p:cNvSpPr/>
            <p:nvPr/>
          </p:nvSpPr>
          <p:spPr bwMode="auto">
            <a:xfrm>
              <a:off x="3851920" y="1394832"/>
              <a:ext cx="1800000" cy="43200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CAR Score </a:t>
              </a:r>
              <a:br>
                <a:rPr lang="de-CH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</a:br>
              <a:r>
                <a:rPr lang="de-CH" sz="11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GB" sz="1100" dirty="0" smtClean="0">
                  <a:solidFill>
                    <a:prstClr val="black"/>
                  </a:solidFill>
                </a:rPr>
                <a:t>to </a:t>
              </a:r>
              <a:r>
                <a:rPr lang="en-GB" sz="1100" dirty="0">
                  <a:solidFill>
                    <a:prstClr val="black"/>
                  </a:solidFill>
                </a:rPr>
                <a:t>assess 5-year stroke risk</a:t>
              </a:r>
              <a:r>
                <a:rPr lang="de-CH" sz="11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de-CH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lowchart: Process 85"/>
            <p:cNvSpPr/>
            <p:nvPr/>
          </p:nvSpPr>
          <p:spPr bwMode="auto">
            <a:xfrm>
              <a:off x="6238003" y="1304832"/>
              <a:ext cx="1800000" cy="61200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≥15% risk: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de-CH" sz="11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Carotid surgery recommended </a:t>
              </a:r>
              <a:endParaRPr lang="de-CH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Gerade Verbindung mit Pfeil 8"/>
            <p:cNvCxnSpPr>
              <a:stCxn id="46" idx="3"/>
              <a:endCxn id="47" idx="1"/>
            </p:cNvCxnSpPr>
            <p:nvPr/>
          </p:nvCxnSpPr>
          <p:spPr>
            <a:xfrm>
              <a:off x="5651920" y="1610832"/>
              <a:ext cx="586083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>
              <a:stCxn id="45" idx="2"/>
              <a:endCxn id="79" idx="0"/>
            </p:cNvCxnSpPr>
            <p:nvPr/>
          </p:nvCxnSpPr>
          <p:spPr>
            <a:xfrm>
              <a:off x="4751920" y="944656"/>
              <a:ext cx="200" cy="252096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lowchart: Process 85"/>
            <p:cNvSpPr/>
            <p:nvPr/>
          </p:nvSpPr>
          <p:spPr bwMode="auto">
            <a:xfrm>
              <a:off x="3851920" y="2060896"/>
              <a:ext cx="1800000" cy="43200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&lt;15% </a:t>
              </a:r>
              <a:r>
                <a:rPr lang="de-CH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risk: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Eligible</a:t>
              </a:r>
              <a:r>
                <a:rPr lang="de-CH" sz="11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11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</a:t>
              </a:r>
              <a:r>
                <a:rPr lang="de-CH" sz="11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ECST-2</a:t>
              </a:r>
            </a:p>
          </p:txBody>
        </p:sp>
        <p:sp>
          <p:nvSpPr>
            <p:cNvPr id="52" name="Flowchart: Process 34"/>
            <p:cNvSpPr/>
            <p:nvPr/>
          </p:nvSpPr>
          <p:spPr bwMode="auto">
            <a:xfrm>
              <a:off x="3851919" y="2708920"/>
              <a:ext cx="1800000" cy="216000"/>
            </a:xfrm>
            <a:prstGeom prst="flowChart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MRI  brain </a:t>
              </a:r>
              <a:r>
                <a:rPr lang="de-CH" sz="11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± plaque</a:t>
              </a:r>
              <a:endParaRPr lang="de-CH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lowchart: Process 35"/>
            <p:cNvSpPr/>
            <p:nvPr/>
          </p:nvSpPr>
          <p:spPr bwMode="auto">
            <a:xfrm>
              <a:off x="3851919" y="2924944"/>
              <a:ext cx="1800000" cy="216000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Ultrasound </a:t>
              </a:r>
              <a:r>
                <a:rPr lang="de-CH" sz="11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plaque</a:t>
              </a:r>
              <a:endParaRPr lang="de-CH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Gerade Verbindung mit Pfeil 14"/>
            <p:cNvCxnSpPr>
              <a:stCxn id="46" idx="2"/>
              <a:endCxn id="51" idx="0"/>
            </p:cNvCxnSpPr>
            <p:nvPr/>
          </p:nvCxnSpPr>
          <p:spPr>
            <a:xfrm>
              <a:off x="4751920" y="1826832"/>
              <a:ext cx="0" cy="234064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>
              <a:stCxn id="51" idx="2"/>
              <a:endCxn id="52" idx="0"/>
            </p:cNvCxnSpPr>
            <p:nvPr/>
          </p:nvCxnSpPr>
          <p:spPr>
            <a:xfrm flipH="1">
              <a:off x="4751919" y="2492896"/>
              <a:ext cx="1" cy="216024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>
              <a:stCxn id="53" idx="2"/>
              <a:endCxn id="86" idx="0"/>
            </p:cNvCxnSpPr>
            <p:nvPr/>
          </p:nvCxnSpPr>
          <p:spPr>
            <a:xfrm>
              <a:off x="4751919" y="3140944"/>
              <a:ext cx="1" cy="252096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lowchart: Process 34"/>
            <p:cNvSpPr/>
            <p:nvPr/>
          </p:nvSpPr>
          <p:spPr bwMode="auto">
            <a:xfrm>
              <a:off x="3872686" y="4869184"/>
              <a:ext cx="1797229" cy="216000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Clinical </a:t>
              </a:r>
              <a:r>
                <a:rPr lang="de-CH" sz="11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de-CH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lowchart: Process 39"/>
            <p:cNvSpPr/>
            <p:nvPr/>
          </p:nvSpPr>
          <p:spPr bwMode="auto">
            <a:xfrm>
              <a:off x="3872686" y="4653160"/>
              <a:ext cx="1797229" cy="21600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1m, 6m, </a:t>
              </a:r>
              <a:r>
                <a:rPr lang="de-CH" sz="1100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annual</a:t>
              </a:r>
              <a:r>
                <a:rPr lang="de-CH" sz="11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FU</a:t>
              </a:r>
              <a:endParaRPr lang="de-CH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lowchart: Process 39"/>
            <p:cNvSpPr/>
            <p:nvPr/>
          </p:nvSpPr>
          <p:spPr bwMode="auto">
            <a:xfrm>
              <a:off x="3872686" y="5301208"/>
              <a:ext cx="1797229" cy="21600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2-year FU</a:t>
              </a:r>
              <a:endParaRPr lang="de-CH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lowchart: Process 39"/>
            <p:cNvSpPr/>
            <p:nvPr/>
          </p:nvSpPr>
          <p:spPr bwMode="auto">
            <a:xfrm>
              <a:off x="1496420" y="6201352"/>
              <a:ext cx="6541583" cy="39600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Clinical follow-up continues for a minimum of 2 years, maximum 5 years after randomisation</a:t>
              </a:r>
              <a:endParaRPr lang="de-CH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5" name="Straight Arrow Connector 98"/>
            <p:cNvCxnSpPr/>
            <p:nvPr/>
          </p:nvCxnSpPr>
          <p:spPr bwMode="auto">
            <a:xfrm flipH="1">
              <a:off x="2411760" y="4869184"/>
              <a:ext cx="1465719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97"/>
            <p:cNvCxnSpPr/>
            <p:nvPr/>
          </p:nvCxnSpPr>
          <p:spPr bwMode="auto">
            <a:xfrm>
              <a:off x="5652120" y="4869184"/>
              <a:ext cx="1472669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lowchart: Process 39"/>
            <p:cNvSpPr/>
            <p:nvPr/>
          </p:nvSpPr>
          <p:spPr bwMode="auto">
            <a:xfrm>
              <a:off x="3852120" y="1196752"/>
              <a:ext cx="1800000" cy="216000"/>
            </a:xfrm>
            <a:prstGeom prst="flowChart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Clinical screening</a:t>
              </a:r>
              <a:endParaRPr lang="de-CH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1520" y="404664"/>
            <a:ext cx="2634760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ECST-2 Design 2014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983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Collaboration with ACST-2 (and other trials)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781124"/>
          </a:xfrm>
        </p:spPr>
        <p:txBody>
          <a:bodyPr/>
          <a:lstStyle/>
          <a:p>
            <a:r>
              <a:rPr lang="en-GB" dirty="0" smtClean="0"/>
              <a:t>ECST-2 and ACST-2 are complementary</a:t>
            </a:r>
          </a:p>
          <a:p>
            <a:r>
              <a:rPr lang="en-GB" dirty="0" smtClean="0"/>
              <a:t>We have joint stands at vascular meetings and support recruitment to both studies at our centres</a:t>
            </a:r>
          </a:p>
          <a:p>
            <a:r>
              <a:rPr lang="en-GB" dirty="0" smtClean="0"/>
              <a:t>Joint application for future funding for ECST-2 in elderly symptomatic patients submitted to EU Horizon 2020 program with ACST-2, EVA-3S and SPACE-2 investigators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03C4B-D0DC-4752-9CE3-07A83D168E92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30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03C4B-D0DC-4752-9CE3-07A83D168E92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31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776042"/>
            <a:ext cx="2453039" cy="101878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 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 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 High Risk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(CAR score ≥ 15</a:t>
            </a:r>
            <a:r>
              <a:rPr lang="en-GB" sz="20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%)</a:t>
            </a:r>
            <a:r>
              <a:rPr lang="en-GB" sz="2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 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 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9832" y="776042"/>
            <a:ext cx="2736304" cy="104775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latin typeface="Arial"/>
                <a:ea typeface="Calibri"/>
                <a:cs typeface="Times New Roman"/>
              </a:rPr>
              <a:t>Symptomatic at low or intermediate risk</a:t>
            </a:r>
            <a:endParaRPr lang="en-GB" sz="2000" dirty="0">
              <a:latin typeface="Arial"/>
              <a:ea typeface="Calibri"/>
              <a:cs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Arial"/>
                <a:ea typeface="Calibri"/>
                <a:cs typeface="Times New Roman"/>
              </a:rPr>
              <a:t>(CAR score &lt; 15</a:t>
            </a:r>
            <a:r>
              <a:rPr lang="en-GB" sz="2000" dirty="0" smtClean="0">
                <a:latin typeface="Arial"/>
                <a:ea typeface="Calibri"/>
                <a:cs typeface="Times New Roman"/>
              </a:rPr>
              <a:t>%)</a:t>
            </a:r>
            <a:r>
              <a:rPr lang="en-GB" sz="2000" dirty="0">
                <a:latin typeface="Arial"/>
                <a:ea typeface="Calibri"/>
                <a:cs typeface="Times New Roman"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6201154" y="776042"/>
            <a:ext cx="2219325" cy="104775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GB" sz="2000" dirty="0">
                <a:effectLst/>
                <a:latin typeface="Arial"/>
                <a:ea typeface="Calibri"/>
                <a:cs typeface="Times New Roman"/>
              </a:rPr>
              <a:t>Asymptomatic or no symptoms for &gt;180 </a:t>
            </a:r>
            <a:r>
              <a:rPr lang="en-GB" sz="2000" dirty="0" smtClean="0">
                <a:effectLst/>
                <a:latin typeface="Arial"/>
                <a:ea typeface="Calibri"/>
                <a:cs typeface="Times New Roman"/>
              </a:rPr>
              <a:t>days</a:t>
            </a:r>
            <a:r>
              <a:rPr lang="en-GB" sz="20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Down Arrow 7"/>
          <p:cNvSpPr/>
          <p:nvPr/>
        </p:nvSpPr>
        <p:spPr>
          <a:xfrm>
            <a:off x="1221781" y="1794828"/>
            <a:ext cx="484505" cy="3406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 rot="2510808">
            <a:off x="5240516" y="1537114"/>
            <a:ext cx="484505" cy="2252619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0" name="Down Arrow 9"/>
          <p:cNvSpPr/>
          <p:nvPr/>
        </p:nvSpPr>
        <p:spPr>
          <a:xfrm>
            <a:off x="4175125" y="1823793"/>
            <a:ext cx="484505" cy="169891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Down Arrow 10"/>
          <p:cNvSpPr/>
          <p:nvPr/>
        </p:nvSpPr>
        <p:spPr>
          <a:xfrm>
            <a:off x="7536180" y="1823792"/>
            <a:ext cx="484505" cy="1698919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467100" y="3522712"/>
            <a:ext cx="2209800" cy="9144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GB" sz="3200" b="1" dirty="0" smtClean="0">
              <a:effectLst/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3200" b="1" dirty="0" smtClean="0">
                <a:effectLst/>
                <a:latin typeface="Arial"/>
                <a:ea typeface="Calibri"/>
                <a:cs typeface="Times New Roman"/>
              </a:rPr>
              <a:t>ECST-2</a:t>
            </a:r>
            <a:endParaRPr lang="en-GB" sz="32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2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31280" y="3522712"/>
            <a:ext cx="2209800" cy="9144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3200" b="1" dirty="0">
                <a:effectLst/>
                <a:latin typeface="Arial"/>
                <a:ea typeface="Calibri"/>
                <a:cs typeface="Times New Roman"/>
              </a:rPr>
              <a:t>ACST-2</a:t>
            </a:r>
            <a:endParaRPr lang="en-GB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139" y="5211066"/>
            <a:ext cx="2209800" cy="117026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  <a:latin typeface="Arial"/>
                <a:ea typeface="Calibri"/>
                <a:cs typeface="Times New Roman"/>
              </a:rPr>
              <a:t>Intervention within 2 weeks (CEA or </a:t>
            </a:r>
            <a:r>
              <a:rPr lang="en-GB" dirty="0" smtClean="0">
                <a:effectLst/>
                <a:latin typeface="Arial"/>
                <a:ea typeface="Calibri"/>
                <a:cs typeface="Times New Roman"/>
              </a:rPr>
              <a:t>CAS) </a:t>
            </a:r>
            <a:r>
              <a:rPr lang="en-GB" dirty="0">
                <a:effectLst/>
                <a:latin typeface="Arial"/>
                <a:ea typeface="Calibri"/>
                <a:cs typeface="Times New Roman"/>
              </a:rPr>
              <a:t>plus OMT </a:t>
            </a:r>
            <a:endParaRPr lang="en-GB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67100" y="5211067"/>
            <a:ext cx="2209800" cy="117026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effectLst/>
                <a:latin typeface="Arial"/>
                <a:ea typeface="Calibri"/>
                <a:cs typeface="Times New Roman"/>
              </a:rPr>
              <a:t>Randomise </a:t>
            </a:r>
            <a:r>
              <a:rPr lang="en-GB" dirty="0" smtClean="0">
                <a:effectLst/>
                <a:latin typeface="Arial"/>
                <a:ea typeface="Calibri"/>
                <a:cs typeface="Times New Roman"/>
              </a:rPr>
              <a:t>to </a:t>
            </a:r>
            <a:r>
              <a:rPr lang="en-GB" dirty="0">
                <a:effectLst/>
                <a:latin typeface="Arial"/>
                <a:ea typeface="Calibri"/>
                <a:cs typeface="Times New Roman"/>
              </a:rPr>
              <a:t>OMT </a:t>
            </a:r>
            <a:r>
              <a:rPr lang="en-GB" dirty="0" smtClean="0">
                <a:effectLst/>
                <a:latin typeface="Arial"/>
                <a:ea typeface="Calibri"/>
                <a:cs typeface="Times New Roman"/>
              </a:rPr>
              <a:t>alone vs. CEA or CAS plus OMT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89700" y="5211067"/>
            <a:ext cx="2209800" cy="117026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effectLst/>
                <a:latin typeface="Arial"/>
                <a:ea typeface="Calibri"/>
                <a:cs typeface="Times New Roman"/>
              </a:rPr>
              <a:t>Randomise to </a:t>
            </a:r>
            <a:r>
              <a:rPr lang="en-GB" dirty="0" smtClean="0">
                <a:effectLst/>
                <a:latin typeface="Arial"/>
                <a:ea typeface="Calibri"/>
                <a:cs typeface="Times New Roman"/>
              </a:rPr>
              <a:t>CEA </a:t>
            </a:r>
            <a:r>
              <a:rPr lang="en-GB" dirty="0">
                <a:effectLst/>
                <a:latin typeface="Arial"/>
                <a:ea typeface="Calibri"/>
                <a:cs typeface="Times New Roman"/>
              </a:rPr>
              <a:t>plus OMT vs. </a:t>
            </a:r>
            <a:r>
              <a:rPr lang="en-GB" dirty="0" smtClean="0">
                <a:effectLst/>
                <a:latin typeface="Arial"/>
                <a:ea typeface="Calibri"/>
                <a:cs typeface="Times New Roman"/>
              </a:rPr>
              <a:t>CAS </a:t>
            </a:r>
            <a:r>
              <a:rPr lang="en-GB" dirty="0">
                <a:effectLst/>
                <a:latin typeface="Arial"/>
                <a:ea typeface="Calibri"/>
                <a:cs typeface="Times New Roman"/>
              </a:rPr>
              <a:t>plus </a:t>
            </a:r>
            <a:r>
              <a:rPr lang="en-GB" dirty="0" smtClean="0">
                <a:effectLst/>
                <a:latin typeface="Arial"/>
                <a:ea typeface="Calibri"/>
                <a:cs typeface="Times New Roman"/>
              </a:rPr>
              <a:t>OMT</a:t>
            </a:r>
            <a:r>
              <a:rPr lang="en-GB" sz="16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546725" y="2072230"/>
            <a:ext cx="1177250" cy="10929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effectLst/>
                <a:latin typeface="Arial"/>
                <a:ea typeface="Calibri"/>
                <a:cs typeface="Times New Roman"/>
              </a:rPr>
              <a:t>Uncertain </a:t>
            </a:r>
            <a:r>
              <a:rPr lang="en-GB" dirty="0" smtClean="0">
                <a:effectLst/>
                <a:latin typeface="Arial"/>
                <a:ea typeface="Calibri"/>
                <a:cs typeface="Times New Roman"/>
              </a:rPr>
              <a:t>re inter-vention</a:t>
            </a:r>
            <a:endParaRPr lang="en-GB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329747" y="4437111"/>
            <a:ext cx="484505" cy="77395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139166" y="2072230"/>
            <a:ext cx="1177250" cy="10929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effectLst/>
                <a:latin typeface="Arial"/>
                <a:ea typeface="Calibri"/>
                <a:cs typeface="Times New Roman"/>
              </a:rPr>
              <a:t>Certain re inter-vention</a:t>
            </a:r>
            <a:endParaRPr lang="en-GB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7310816" y="4437112"/>
            <a:ext cx="484505" cy="77395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Update on recruitment in ECST-2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3845020"/>
          </a:xfrm>
        </p:spPr>
        <p:txBody>
          <a:bodyPr/>
          <a:lstStyle/>
          <a:p>
            <a:r>
              <a:rPr lang="en-GB" dirty="0" smtClean="0"/>
              <a:t>9 centres enrolled</a:t>
            </a:r>
          </a:p>
          <a:p>
            <a:r>
              <a:rPr lang="en-GB" dirty="0" smtClean="0"/>
              <a:t>57 patients randomised</a:t>
            </a:r>
          </a:p>
          <a:p>
            <a:r>
              <a:rPr lang="en-GB" dirty="0" smtClean="0"/>
              <a:t>New centres welcome</a:t>
            </a:r>
          </a:p>
          <a:p>
            <a:r>
              <a:rPr lang="en-GB" dirty="0" smtClean="0"/>
              <a:t>Funded from NIHR and Stroke Association until April 2017 (n=320 patients)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03C4B-D0DC-4752-9CE3-07A83D168E92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32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ECST-2 Main Hypothesis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97151"/>
          </a:xfrm>
        </p:spPr>
        <p:txBody>
          <a:bodyPr>
            <a:noAutofit/>
          </a:bodyPr>
          <a:lstStyle/>
          <a:p>
            <a:r>
              <a:rPr lang="en-GB" dirty="0" smtClean="0"/>
              <a:t>Patients </a:t>
            </a:r>
            <a:r>
              <a:rPr lang="en-GB" dirty="0"/>
              <a:t>with recently symptomatic carotid stenosis and a 5-year risk of future stroke of less than </a:t>
            </a:r>
            <a:r>
              <a:rPr lang="en-GB" dirty="0" smtClean="0"/>
              <a:t>15% will </a:t>
            </a:r>
            <a:r>
              <a:rPr lang="en-GB" dirty="0"/>
              <a:t>survive without suffering </a:t>
            </a:r>
            <a:r>
              <a:rPr lang="en-GB" dirty="0" smtClean="0"/>
              <a:t>the primary endpoint at </a:t>
            </a:r>
            <a:r>
              <a:rPr lang="en-GB" dirty="0"/>
              <a:t>a rate that is not inferior to </a:t>
            </a:r>
            <a:r>
              <a:rPr lang="en-GB" dirty="0" smtClean="0"/>
              <a:t>patients treated with by immediate revascularisation in </a:t>
            </a:r>
            <a:r>
              <a:rPr lang="en-GB" dirty="0"/>
              <a:t>addition to </a:t>
            </a:r>
            <a:r>
              <a:rPr lang="en-GB" dirty="0" smtClean="0"/>
              <a:t>OMT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dirty="0" smtClean="0"/>
              <a:t>Current primary endpoint = </a:t>
            </a:r>
            <a:r>
              <a:rPr lang="en-GB" dirty="0"/>
              <a:t>stroke </a:t>
            </a:r>
            <a:r>
              <a:rPr lang="en-GB" dirty="0" smtClean="0"/>
              <a:t>or </a:t>
            </a:r>
            <a:r>
              <a:rPr lang="en-GB" dirty="0"/>
              <a:t>procedural death attributed to carotid </a:t>
            </a:r>
            <a:r>
              <a:rPr lang="en-GB" dirty="0" smtClean="0"/>
              <a:t>surgery 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 </a:t>
            </a:r>
            <a:r>
              <a:rPr lang="en-GB" dirty="0" smtClean="0"/>
              <a:t>OMT=Optimised medical treatment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4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ECST-2 Secondary hypotheses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The </a:t>
            </a:r>
            <a:r>
              <a:rPr lang="en-GB" dirty="0"/>
              <a:t>use of brain and plaque imaging will identify </a:t>
            </a:r>
            <a:r>
              <a:rPr lang="en-GB" dirty="0" smtClean="0"/>
              <a:t>a </a:t>
            </a:r>
            <a:r>
              <a:rPr lang="en-GB" dirty="0"/>
              <a:t>subgroup of individual patients in the trial at increased risk of recurrent stroke on OMT alone, who in future would be better managed by adding carotid </a:t>
            </a:r>
            <a:r>
              <a:rPr lang="en-GB" dirty="0" smtClean="0"/>
              <a:t>revascularisation to </a:t>
            </a:r>
            <a:r>
              <a:rPr lang="en-GB" dirty="0"/>
              <a:t>OMT. 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proportion of elderly patients who develop cognitive decline will be less in those treated with OMT alone than in those subjected to carotid </a:t>
            </a:r>
            <a:r>
              <a:rPr lang="en-GB" dirty="0" smtClean="0"/>
              <a:t>revascularisation.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3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sz="3600" dirty="0" smtClean="0"/>
              <a:t>Outline </a:t>
            </a:r>
            <a:r>
              <a:rPr lang="en-GB" sz="3600" dirty="0"/>
              <a:t>of </a:t>
            </a:r>
            <a:r>
              <a:rPr lang="en-GB" sz="3600" dirty="0" smtClean="0"/>
              <a:t>talk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464496"/>
          </a:xfrm>
        </p:spPr>
        <p:txBody>
          <a:bodyPr/>
          <a:lstStyle/>
          <a:p>
            <a:r>
              <a:rPr lang="en-GB" dirty="0" smtClean="0"/>
              <a:t>Design of ECST-2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 target population</a:t>
            </a:r>
          </a:p>
          <a:p>
            <a:r>
              <a:rPr lang="en-GB" dirty="0"/>
              <a:t>Optimised medical therapy (OMT)</a:t>
            </a:r>
          </a:p>
          <a:p>
            <a:r>
              <a:rPr lang="en-GB" dirty="0" smtClean="0"/>
              <a:t>Selection of patients with CAR score</a:t>
            </a:r>
          </a:p>
          <a:p>
            <a:r>
              <a:rPr lang="en-GB" dirty="0" smtClean="0"/>
              <a:t>Improving risk prediction</a:t>
            </a:r>
          </a:p>
          <a:p>
            <a:r>
              <a:rPr lang="en-GB" dirty="0"/>
              <a:t>Collaboration with ACST-2</a:t>
            </a:r>
          </a:p>
          <a:p>
            <a:r>
              <a:rPr lang="en-GB" dirty="0" smtClean="0"/>
              <a:t>Update on recruitment in ECST-2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6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544" y="260649"/>
            <a:ext cx="8675687" cy="1633240"/>
          </a:xfrm>
        </p:spPr>
        <p:txBody>
          <a:bodyPr lIns="90488" tIns="44450" rIns="90488" bIns="44450"/>
          <a:lstStyle/>
          <a:p>
            <a:r>
              <a:rPr lang="en-GB" sz="2800" dirty="0" smtClean="0"/>
              <a:t>Absolute risk reduction with surgery at different degrees of stenosis (NASCET measurement)</a:t>
            </a:r>
            <a:br>
              <a:rPr lang="en-GB" sz="2800" dirty="0" smtClean="0"/>
            </a:br>
            <a:r>
              <a:rPr lang="en-GB" sz="2400" dirty="0" smtClean="0"/>
              <a:t>Ipsilateral stroke and any operative stroke or death</a:t>
            </a:r>
            <a:endParaRPr lang="en-US" sz="24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0663" y="2420944"/>
            <a:ext cx="8639175" cy="3279775"/>
            <a:chOff x="156" y="1682"/>
            <a:chExt cx="6123" cy="2066"/>
          </a:xfrm>
        </p:grpSpPr>
        <p:pic>
          <p:nvPicPr>
            <p:cNvPr id="31749" name="Picture 4" descr="mso67B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" y="1682"/>
              <a:ext cx="6123" cy="2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Picture 5" descr="msoFED0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1" y="1689"/>
              <a:ext cx="3845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8" name="Text Box 1031"/>
          <p:cNvSpPr txBox="1">
            <a:spLocks noChangeArrowheads="1"/>
          </p:cNvSpPr>
          <p:nvPr/>
        </p:nvSpPr>
        <p:spPr bwMode="auto">
          <a:xfrm>
            <a:off x="476250" y="5787281"/>
            <a:ext cx="8399463" cy="954107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dirty="0">
                <a:solidFill>
                  <a:srgbClr val="FF0000"/>
                </a:solidFill>
                <a:latin typeface="Calibri" pitchFamily="34" charset="0"/>
              </a:rPr>
              <a:t>Combined analysis of the </a:t>
            </a:r>
            <a:r>
              <a:rPr lang="en-GB" sz="2800" dirty="0" smtClean="0">
                <a:solidFill>
                  <a:srgbClr val="FF0000"/>
                </a:solidFill>
                <a:latin typeface="Calibri" pitchFamily="34" charset="0"/>
              </a:rPr>
              <a:t>ECST, NASCET &amp; VA trials</a:t>
            </a:r>
            <a:br>
              <a:rPr lang="en-GB" sz="28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alibri" pitchFamily="34" charset="0"/>
              </a:rPr>
              <a:t>(1981-96)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Rothwell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P et al. </a:t>
            </a:r>
            <a:r>
              <a:rPr lang="en-GB" sz="2800" i="1" dirty="0">
                <a:solidFill>
                  <a:srgbClr val="FF0000"/>
                </a:solidFill>
                <a:latin typeface="Calibri" pitchFamily="34" charset="0"/>
              </a:rPr>
              <a:t>Lancet</a:t>
            </a:r>
            <a:r>
              <a:rPr lang="en-GB" sz="2800" dirty="0">
                <a:solidFill>
                  <a:srgbClr val="FF0000"/>
                </a:solidFill>
                <a:latin typeface="Calibri" pitchFamily="34" charset="0"/>
              </a:rPr>
              <a:t> 2003;361:107-116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2204864"/>
            <a:ext cx="4824536" cy="35824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sz="3600" dirty="0" smtClean="0"/>
              <a:t>ECST: Model to predict stroke on medical treatment</a:t>
            </a:r>
            <a:endParaRPr lang="en-GB" sz="3600" dirty="0"/>
          </a:p>
        </p:txBody>
      </p:sp>
      <p:pic>
        <p:nvPicPr>
          <p:cNvPr id="822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73"/>
            <a:ext cx="7828414" cy="284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5962" y="6218148"/>
            <a:ext cx="71651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alibri"/>
                <a:cs typeface="Arial" charset="0"/>
              </a:rPr>
              <a:t>Rothwell &amp; Warlow </a:t>
            </a:r>
            <a:r>
              <a:rPr lang="en-GB" sz="2800" i="1" dirty="0" smtClean="0">
                <a:solidFill>
                  <a:srgbClr val="FF0000"/>
                </a:solidFill>
                <a:latin typeface="Calibri"/>
                <a:cs typeface="Arial" charset="0"/>
              </a:rPr>
              <a:t>Lancet </a:t>
            </a:r>
            <a:r>
              <a:rPr lang="en-GB" sz="2800" dirty="0" smtClean="0">
                <a:solidFill>
                  <a:srgbClr val="FF0000"/>
                </a:solidFill>
                <a:latin typeface="Calibri"/>
                <a:cs typeface="Arial" charset="0"/>
              </a:rPr>
              <a:t>1999;353:2105-2101</a:t>
            </a:r>
            <a:endParaRPr lang="en-GB" sz="2800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pic>
        <p:nvPicPr>
          <p:cNvPr id="822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42" y="4005064"/>
            <a:ext cx="7795520" cy="229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6757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82004" y="6035159"/>
            <a:ext cx="838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Error bars represent 95% CIs.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953177" y="1988841"/>
            <a:ext cx="1795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Patients </a:t>
            </a:r>
            <a:r>
              <a:rPr lang="en-GB" sz="2000" dirty="0"/>
              <a:t>on medical </a:t>
            </a:r>
            <a:r>
              <a:rPr lang="en-GB" sz="2000" dirty="0" smtClean="0"/>
              <a:t>treatment in NASCET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948294" y="3441194"/>
            <a:ext cx="1930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Risk of CEA</a:t>
            </a:r>
            <a:br>
              <a:rPr lang="en-GB" sz="2000" dirty="0" smtClean="0"/>
            </a:br>
            <a:r>
              <a:rPr lang="en-GB" sz="2000" dirty="0" smtClean="0"/>
              <a:t>in NASCET</a:t>
            </a:r>
            <a:endParaRPr lang="en-GB" sz="2000" dirty="0"/>
          </a:p>
        </p:txBody>
      </p:sp>
      <p:sp>
        <p:nvSpPr>
          <p:cNvPr id="75" name="Rectangle 74"/>
          <p:cNvSpPr/>
          <p:nvPr/>
        </p:nvSpPr>
        <p:spPr>
          <a:xfrm>
            <a:off x="6823537" y="2128686"/>
            <a:ext cx="124757" cy="1230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Diamond 81"/>
          <p:cNvSpPr/>
          <p:nvPr/>
        </p:nvSpPr>
        <p:spPr>
          <a:xfrm>
            <a:off x="6833902" y="3588784"/>
            <a:ext cx="114362" cy="129863"/>
          </a:xfrm>
          <a:prstGeom prst="diamon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00000"/>
                </a:solidFill>
              </a:rPr>
              <a:t>Reliability of ECST </a:t>
            </a:r>
            <a:r>
              <a:rPr lang="en-GB" sz="3200" dirty="0"/>
              <a:t>predictive </a:t>
            </a:r>
            <a:r>
              <a:rPr lang="en-GB" sz="3200" dirty="0" smtClean="0">
                <a:solidFill>
                  <a:srgbClr val="000000"/>
                </a:solidFill>
              </a:rPr>
              <a:t>model of 5 </a:t>
            </a:r>
            <a:r>
              <a:rPr lang="en-GB" sz="3200" dirty="0">
                <a:solidFill>
                  <a:srgbClr val="000000"/>
                </a:solidFill>
              </a:rPr>
              <a:t>year risk of </a:t>
            </a:r>
            <a:r>
              <a:rPr lang="en-GB" sz="3200" dirty="0" smtClean="0">
                <a:solidFill>
                  <a:srgbClr val="000000"/>
                </a:solidFill>
              </a:rPr>
              <a:t>ipsilateral stroke </a:t>
            </a:r>
            <a:r>
              <a:rPr lang="en-GB" sz="3200" dirty="0">
                <a:solidFill>
                  <a:srgbClr val="000000"/>
                </a:solidFill>
              </a:rPr>
              <a:t>in NASCET</a:t>
            </a:r>
            <a:endParaRPr lang="en-GB" dirty="0"/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1366126" y="6309320"/>
            <a:ext cx="61611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alibri"/>
                <a:cs typeface="Arial" charset="0"/>
              </a:rPr>
              <a:t>Rothwell PM. </a:t>
            </a:r>
            <a:r>
              <a:rPr lang="en-GB" sz="2800" i="1" dirty="0" smtClean="0">
                <a:solidFill>
                  <a:srgbClr val="FF0000"/>
                </a:solidFill>
                <a:latin typeface="Calibri"/>
                <a:cs typeface="Arial" charset="0"/>
              </a:rPr>
              <a:t>Lancet </a:t>
            </a:r>
            <a:r>
              <a:rPr lang="en-GB" sz="2800" dirty="0" smtClean="0">
                <a:solidFill>
                  <a:srgbClr val="FF0000"/>
                </a:solidFill>
                <a:latin typeface="Calibri"/>
                <a:cs typeface="Arial" charset="0"/>
              </a:rPr>
              <a:t>2005; 365: 256–265</a:t>
            </a:r>
            <a:endParaRPr lang="en-GB" sz="2800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96208" y="1584990"/>
            <a:ext cx="6747085" cy="4450169"/>
            <a:chOff x="996175" y="1584990"/>
            <a:chExt cx="6747085" cy="4450169"/>
          </a:xfrm>
        </p:grpSpPr>
        <p:sp>
          <p:nvSpPr>
            <p:cNvPr id="2077" name="TextBox 2076"/>
            <p:cNvSpPr txBox="1"/>
            <p:nvPr/>
          </p:nvSpPr>
          <p:spPr>
            <a:xfrm>
              <a:off x="2823242" y="5557416"/>
              <a:ext cx="4305508" cy="47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Predicted medical risk (%)</a:t>
              </a:r>
              <a:endParaRPr lang="en-GB" sz="2400" dirty="0"/>
            </a:p>
          </p:txBody>
        </p:sp>
        <p:sp>
          <p:nvSpPr>
            <p:cNvPr id="2078" name="TextBox 2077"/>
            <p:cNvSpPr txBox="1"/>
            <p:nvPr/>
          </p:nvSpPr>
          <p:spPr>
            <a:xfrm rot="16200000">
              <a:off x="-143205" y="3243766"/>
              <a:ext cx="2740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Observed risk (%)</a:t>
              </a:r>
              <a:endParaRPr lang="en-GB" sz="2400" dirty="0"/>
            </a:p>
          </p:txBody>
        </p:sp>
        <p:cxnSp>
          <p:nvCxnSpPr>
            <p:cNvPr id="2069" name="Straight Connector 2068"/>
            <p:cNvCxnSpPr/>
            <p:nvPr/>
          </p:nvCxnSpPr>
          <p:spPr>
            <a:xfrm>
              <a:off x="2452005" y="5114289"/>
              <a:ext cx="0" cy="613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454141" y="1755065"/>
              <a:ext cx="0" cy="335332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45288" y="5109175"/>
              <a:ext cx="451073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3056613" y="4361917"/>
              <a:ext cx="136434" cy="1230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60485" y="2217464"/>
              <a:ext cx="136434" cy="1230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86671" y="3080371"/>
              <a:ext cx="136434" cy="1230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71341" y="3827082"/>
              <a:ext cx="136434" cy="1230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72978" y="3985994"/>
              <a:ext cx="136434" cy="1230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Diamond 8"/>
            <p:cNvSpPr/>
            <p:nvPr/>
          </p:nvSpPr>
          <p:spPr>
            <a:xfrm>
              <a:off x="3062297" y="4874534"/>
              <a:ext cx="125066" cy="129863"/>
            </a:xfrm>
            <a:prstGeom prst="diamond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Diamond 14"/>
            <p:cNvSpPr/>
            <p:nvPr/>
          </p:nvSpPr>
          <p:spPr>
            <a:xfrm>
              <a:off x="3591920" y="4517410"/>
              <a:ext cx="125066" cy="129863"/>
            </a:xfrm>
            <a:prstGeom prst="diamond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Diamond 15"/>
            <p:cNvSpPr/>
            <p:nvPr/>
          </p:nvSpPr>
          <p:spPr>
            <a:xfrm>
              <a:off x="4094079" y="4580632"/>
              <a:ext cx="125066" cy="129863"/>
            </a:xfrm>
            <a:prstGeom prst="diamond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Diamond 16"/>
            <p:cNvSpPr/>
            <p:nvPr/>
          </p:nvSpPr>
          <p:spPr>
            <a:xfrm>
              <a:off x="4792356" y="4402924"/>
              <a:ext cx="125066" cy="129863"/>
            </a:xfrm>
            <a:prstGeom prst="diamond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Diamond 17"/>
            <p:cNvSpPr/>
            <p:nvPr/>
          </p:nvSpPr>
          <p:spPr>
            <a:xfrm>
              <a:off x="6166170" y="4730999"/>
              <a:ext cx="125066" cy="129863"/>
            </a:xfrm>
            <a:prstGeom prst="diamond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124829" y="4109024"/>
              <a:ext cx="0" cy="999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641194" y="3631371"/>
              <a:ext cx="0" cy="1229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146740" y="3431727"/>
              <a:ext cx="0" cy="1486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54887" y="2620779"/>
              <a:ext cx="0" cy="1010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850529" y="4153131"/>
              <a:ext cx="8718" cy="6154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224914" y="1700884"/>
              <a:ext cx="7575" cy="1140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8" name="Straight Connector 2047"/>
            <p:cNvCxnSpPr/>
            <p:nvPr/>
          </p:nvCxnSpPr>
          <p:spPr>
            <a:xfrm flipH="1">
              <a:off x="6224716" y="4532787"/>
              <a:ext cx="7972" cy="507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4" name="Straight Connector 2053"/>
            <p:cNvCxnSpPr/>
            <p:nvPr/>
          </p:nvCxnSpPr>
          <p:spPr>
            <a:xfrm>
              <a:off x="3073353" y="4737476"/>
              <a:ext cx="102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073353" y="4099486"/>
              <a:ext cx="102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070511" y="5104067"/>
              <a:ext cx="102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587419" y="4467856"/>
              <a:ext cx="102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590874" y="4854381"/>
              <a:ext cx="102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177225" y="5040565"/>
              <a:ext cx="102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590294" y="3631371"/>
              <a:ext cx="102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589718" y="4294300"/>
              <a:ext cx="102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105712" y="3431725"/>
              <a:ext cx="102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091051" y="4336005"/>
              <a:ext cx="102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106316" y="4917765"/>
              <a:ext cx="102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803411" y="2624275"/>
              <a:ext cx="102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803411" y="3645718"/>
              <a:ext cx="102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803411" y="4159085"/>
              <a:ext cx="102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03411" y="4770883"/>
              <a:ext cx="102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177225" y="4520907"/>
              <a:ext cx="102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177225" y="1693530"/>
              <a:ext cx="102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177225" y="2856590"/>
              <a:ext cx="1029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Connector 2064"/>
            <p:cNvCxnSpPr/>
            <p:nvPr/>
          </p:nvCxnSpPr>
          <p:spPr>
            <a:xfrm>
              <a:off x="2323194" y="1755065"/>
              <a:ext cx="1220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21406" y="2421730"/>
              <a:ext cx="1220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330765" y="3111608"/>
              <a:ext cx="1220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314273" y="3769215"/>
              <a:ext cx="1220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321406" y="4437898"/>
              <a:ext cx="1220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332049" y="5111301"/>
              <a:ext cx="1220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343251" y="5113712"/>
              <a:ext cx="0" cy="859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237859" y="5113712"/>
              <a:ext cx="0" cy="859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174809" y="5109391"/>
              <a:ext cx="0" cy="859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071871" y="5109470"/>
              <a:ext cx="0" cy="859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953908" y="5108438"/>
              <a:ext cx="0" cy="859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Straight Connector 2070"/>
            <p:cNvCxnSpPr>
              <a:endCxn id="10" idx="2"/>
            </p:cNvCxnSpPr>
            <p:nvPr/>
          </p:nvCxnSpPr>
          <p:spPr>
            <a:xfrm flipV="1">
              <a:off x="3122299" y="2340493"/>
              <a:ext cx="3106405" cy="226821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177225" y="2856590"/>
              <a:ext cx="1029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9" name="TextBox 2078"/>
            <p:cNvSpPr txBox="1"/>
            <p:nvPr/>
          </p:nvSpPr>
          <p:spPr>
            <a:xfrm>
              <a:off x="2307358" y="5139709"/>
              <a:ext cx="460897" cy="47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0</a:t>
              </a:r>
              <a:endParaRPr lang="en-GB" sz="24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079442" y="5139709"/>
              <a:ext cx="900871" cy="47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10</a:t>
              </a:r>
              <a:endParaRPr lang="en-GB" sz="24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875541" y="5139709"/>
              <a:ext cx="774442" cy="47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30</a:t>
              </a:r>
              <a:endParaRPr lang="en-GB" sz="24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012517" y="5139709"/>
              <a:ext cx="943537" cy="47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2</a:t>
              </a:r>
              <a:r>
                <a:rPr lang="en-GB" sz="2400" dirty="0" smtClean="0"/>
                <a:t>0</a:t>
              </a:r>
              <a:endParaRPr lang="en-GB" sz="2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693371" y="5139709"/>
              <a:ext cx="1049889" cy="47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5</a:t>
              </a:r>
              <a:r>
                <a:rPr lang="en-GB" sz="2400" dirty="0" smtClean="0"/>
                <a:t>0</a:t>
              </a:r>
              <a:endParaRPr lang="en-GB" sz="24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811984" y="5139709"/>
              <a:ext cx="707515" cy="47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40</a:t>
              </a:r>
              <a:endParaRPr lang="en-GB" sz="24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14309" y="4954899"/>
              <a:ext cx="460897" cy="47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0</a:t>
              </a:r>
              <a:endParaRPr lang="en-GB" sz="24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769384" y="4253356"/>
              <a:ext cx="830155" cy="47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10</a:t>
              </a:r>
              <a:endParaRPr lang="en-GB" sz="24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69383" y="2941533"/>
              <a:ext cx="701339" cy="47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30</a:t>
              </a:r>
              <a:endParaRPr lang="en-GB" sz="2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769384" y="3587623"/>
              <a:ext cx="830155" cy="47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2</a:t>
              </a:r>
              <a:r>
                <a:rPr lang="en-GB" sz="2400" dirty="0" smtClean="0"/>
                <a:t>0</a:t>
              </a:r>
              <a:endParaRPr lang="en-GB" sz="24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69383" y="1584990"/>
              <a:ext cx="830156" cy="47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5</a:t>
              </a:r>
              <a:r>
                <a:rPr lang="en-GB" sz="2400" dirty="0" smtClean="0"/>
                <a:t>0</a:t>
              </a:r>
              <a:endParaRPr lang="en-GB" sz="24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769384" y="2251656"/>
              <a:ext cx="830155" cy="47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40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54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4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5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7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Leo_greyblueonwhite">
  <a:themeElements>
    <a:clrScheme name="Leo_greyblueonwhi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eo_greyblueon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o_greyblueon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o_greyblueon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o_greyblueon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o_greyblueon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o_greyblueon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o_greyblueon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o_greyblueon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o_greyblueon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o_greyblueon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o_greyblueon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o_greyblueon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o_greyblueon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o_greyblueonwhi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o_greyblueonwhite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o_greyblueonwhite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6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UCL Banner Template</Template>
  <TotalTime>11733</TotalTime>
  <Words>1555</Words>
  <Application>Microsoft Office PowerPoint</Application>
  <PresentationFormat>On-screen Show (4:3)</PresentationFormat>
  <Paragraphs>290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27</vt:i4>
      </vt:variant>
      <vt:variant>
        <vt:lpstr>Slide Titles</vt:lpstr>
      </vt:variant>
      <vt:variant>
        <vt:i4>32</vt:i4>
      </vt:variant>
    </vt:vector>
  </HeadingPairs>
  <TitlesOfParts>
    <vt:vector size="59" baseType="lpstr">
      <vt:lpstr>2_Office Theme</vt:lpstr>
      <vt:lpstr>Office Theme</vt:lpstr>
      <vt:lpstr>3_Office Theme</vt:lpstr>
      <vt:lpstr>4_Office Theme</vt:lpstr>
      <vt:lpstr>1_Custom Design</vt:lpstr>
      <vt:lpstr>2_Custom Design</vt:lpstr>
      <vt:lpstr>Custom Design</vt:lpstr>
      <vt:lpstr>5_Office Theme</vt:lpstr>
      <vt:lpstr>6_Office Theme</vt:lpstr>
      <vt:lpstr>7_Office Theme</vt:lpstr>
      <vt:lpstr>3_Custom Design</vt:lpstr>
      <vt:lpstr>8_Office Theme</vt:lpstr>
      <vt:lpstr>4_Custom Design</vt:lpstr>
      <vt:lpstr>9_Office Theme</vt:lpstr>
      <vt:lpstr>10_Office Theme</vt:lpstr>
      <vt:lpstr>1_Office Theme</vt:lpstr>
      <vt:lpstr>11_Office Theme</vt:lpstr>
      <vt:lpstr>12_Office Theme</vt:lpstr>
      <vt:lpstr>13_Office Theme</vt:lpstr>
      <vt:lpstr>14_Office Theme</vt:lpstr>
      <vt:lpstr>15_Office Theme</vt:lpstr>
      <vt:lpstr>17_Office Theme</vt:lpstr>
      <vt:lpstr>18_Office Theme</vt:lpstr>
      <vt:lpstr>Leo_greyblueonwhite</vt:lpstr>
      <vt:lpstr>5_Custom Design</vt:lpstr>
      <vt:lpstr>16_Office Theme</vt:lpstr>
      <vt:lpstr>Larissa</vt:lpstr>
      <vt:lpstr>ECST-2: An update </vt:lpstr>
      <vt:lpstr>Outline of talk </vt:lpstr>
      <vt:lpstr>PowerPoint Presentation</vt:lpstr>
      <vt:lpstr>ECST-2 Main Hypothesis</vt:lpstr>
      <vt:lpstr>ECST-2 Secondary hypotheses </vt:lpstr>
      <vt:lpstr>Outline of talk </vt:lpstr>
      <vt:lpstr>Absolute risk reduction with surgery at different degrees of stenosis (NASCET measurement) Ipsilateral stroke and any operative stroke or death</vt:lpstr>
      <vt:lpstr>ECST: Model to predict stroke on medical treatment</vt:lpstr>
      <vt:lpstr>Reliability of ECST predictive model of 5 year risk of ipsilateral stroke in NASCET</vt:lpstr>
      <vt:lpstr>Reliability of ECST predictive model of 5 year risk of ipsilateral stroke in NASCET</vt:lpstr>
      <vt:lpstr>Outline of talk </vt:lpstr>
      <vt:lpstr>Is the selection of patients for CEA on the basis of the results of old trials still valid? Medical treatment has improved</vt:lpstr>
      <vt:lpstr>Early risk of recurrent stroke in ECST, NASCET &amp; VA trials</vt:lpstr>
      <vt:lpstr>Risk of stroke or death before surgery or stenting: pooled analysis of recently symptomatic carotid stenosis in CREST, EVA-3S, SPACE &amp; ICSS</vt:lpstr>
      <vt:lpstr>SAMMPRIS trial: stenting vs. ‘aggressive’ medical treatment alone for symptomatic intracranial artery stenosis &gt;70%</vt:lpstr>
      <vt:lpstr>Stenting and Aggressive Medical Management for preventing Recurrent Stroke in Intracranial Stenosis (SAMMPRIS) trial</vt:lpstr>
      <vt:lpstr>Expected rate of outcome events projected from WASID vs. actual rates in SAMMPRIS</vt:lpstr>
      <vt:lpstr>PowerPoint Presentation</vt:lpstr>
      <vt:lpstr>Outline of talk </vt:lpstr>
      <vt:lpstr>Carotid Artery Risk (CAR) score</vt:lpstr>
      <vt:lpstr>Baseline characteristics used to calculate the Carotid Artery Risk (CAR) Score</vt:lpstr>
      <vt:lpstr>How many patients currently referred for CEA have a low predicted risk of stroke on OMT? Analysis of patients included in ICSS – a trial of CEA vs CAS for symptomatic carotid stenosis</vt:lpstr>
      <vt:lpstr>PowerPoint Presentation</vt:lpstr>
      <vt:lpstr>Outline of talk </vt:lpstr>
      <vt:lpstr>What causes atherosclerotic plaque to rupture or ulceration?</vt:lpstr>
      <vt:lpstr>Key question for current research: can we identify vulnerable plaque by in-vivo imaging (MR, Ultrasound, PET)?</vt:lpstr>
      <vt:lpstr>ECST-2 Imaging secondary hypothesis </vt:lpstr>
      <vt:lpstr>PowerPoint Presentation</vt:lpstr>
      <vt:lpstr>Outline of talk </vt:lpstr>
      <vt:lpstr>Collaboration with ACST-2 (and other trials)</vt:lpstr>
      <vt:lpstr>PowerPoint Presentation</vt:lpstr>
      <vt:lpstr>Update on recruitment in ECST-2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M Brown</dc:creator>
  <cp:lastModifiedBy>tbellinger</cp:lastModifiedBy>
  <cp:revision>467</cp:revision>
  <cp:lastPrinted>2014-09-16T13:11:38Z</cp:lastPrinted>
  <dcterms:created xsi:type="dcterms:W3CDTF">2009-06-05T14:01:20Z</dcterms:created>
  <dcterms:modified xsi:type="dcterms:W3CDTF">2014-09-17T08:00:57Z</dcterms:modified>
</cp:coreProperties>
</file>